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212" r:id="rId1"/>
    <p:sldMasterId id="2147487250" r:id="rId2"/>
    <p:sldMasterId id="2147487253" r:id="rId3"/>
  </p:sldMasterIdLst>
  <p:notesMasterIdLst>
    <p:notesMasterId r:id="rId32"/>
  </p:notesMasterIdLst>
  <p:handoutMasterIdLst>
    <p:handoutMasterId r:id="rId33"/>
  </p:handoutMasterIdLst>
  <p:sldIdLst>
    <p:sldId id="1111" r:id="rId4"/>
    <p:sldId id="1124" r:id="rId5"/>
    <p:sldId id="1883" r:id="rId6"/>
    <p:sldId id="1089" r:id="rId7"/>
    <p:sldId id="1872" r:id="rId8"/>
    <p:sldId id="1116" r:id="rId9"/>
    <p:sldId id="1088" r:id="rId10"/>
    <p:sldId id="1799" r:id="rId11"/>
    <p:sldId id="1800" r:id="rId12"/>
    <p:sldId id="1884" r:id="rId13"/>
    <p:sldId id="1885" r:id="rId14"/>
    <p:sldId id="1684" r:id="rId15"/>
    <p:sldId id="1687" r:id="rId16"/>
    <p:sldId id="1886" r:id="rId17"/>
    <p:sldId id="1887" r:id="rId18"/>
    <p:sldId id="1873" r:id="rId19"/>
    <p:sldId id="1888" r:id="rId20"/>
    <p:sldId id="1889" r:id="rId21"/>
    <p:sldId id="1890" r:id="rId22"/>
    <p:sldId id="1891" r:id="rId23"/>
    <p:sldId id="1898" r:id="rId24"/>
    <p:sldId id="1892" r:id="rId25"/>
    <p:sldId id="1893" r:id="rId26"/>
    <p:sldId id="1894" r:id="rId27"/>
    <p:sldId id="1897" r:id="rId28"/>
    <p:sldId id="1881" r:id="rId29"/>
    <p:sldId id="1896" r:id="rId30"/>
    <p:sldId id="1375" r:id="rId31"/>
  </p:sldIdLst>
  <p:sldSz cx="12192000" cy="6858000"/>
  <p:notesSz cx="9926638" cy="666908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 PICCINN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2943" autoAdjust="0"/>
  </p:normalViewPr>
  <p:slideViewPr>
    <p:cSldViewPr>
      <p:cViewPr varScale="1">
        <p:scale>
          <a:sx n="117" d="100"/>
          <a:sy n="117" d="100"/>
        </p:scale>
        <p:origin x="112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95573F3-8C88-41FB-BC44-F9959AD45F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3375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AB1575A-A76E-4BF2-A038-28E1F5228B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0537" cy="333375"/>
          </a:xfrm>
          <a:prstGeom prst="rect">
            <a:avLst/>
          </a:prstGeom>
        </p:spPr>
        <p:txBody>
          <a:bodyPr vert="horz" wrap="square" lIns="92071" tIns="46035" rIns="92071" bIns="460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244686B-9DF2-CA40-BA72-D0F1D490A4EB}" type="datetime1">
              <a:rPr lang="it-IT" altLang="it-IT"/>
              <a:pPr>
                <a:defRPr/>
              </a:pPr>
              <a:t>28/09/22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8119A6-37BE-4BDB-A8FB-0EBB4444F1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32538"/>
            <a:ext cx="4302125" cy="334962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D88891-9106-4BB8-863A-72A7673E8A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13" y="6332538"/>
            <a:ext cx="4300537" cy="334962"/>
          </a:xfrm>
          <a:prstGeom prst="rect">
            <a:avLst/>
          </a:prstGeom>
        </p:spPr>
        <p:txBody>
          <a:bodyPr vert="horz" wrap="square" lIns="92071" tIns="46035" rIns="92071" bIns="460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DA27184-6977-A24A-B1FE-BE638191DD7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32F276C-73F0-45CB-A792-49F5D0A4FF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3375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16C4DC-3C3A-4255-A45A-A6C4A8D025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0537" cy="333375"/>
          </a:xfrm>
          <a:prstGeom prst="rect">
            <a:avLst/>
          </a:prstGeom>
        </p:spPr>
        <p:txBody>
          <a:bodyPr vert="horz" wrap="square" lIns="92071" tIns="46035" rIns="92071" bIns="460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F5AB38-348D-2C43-B9E5-86772DFADC9B}" type="datetime1">
              <a:rPr lang="it-IT" altLang="it-IT"/>
              <a:pPr>
                <a:defRPr/>
              </a:pPr>
              <a:t>28/09/22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7D86005A-B94A-4D0A-BD4B-BB83CFEFE8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6588" cy="250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1" tIns="46035" rIns="92071" bIns="46035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F6C43E64-2CCF-4CE9-9DE8-E02B46063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775" y="3168650"/>
            <a:ext cx="7940675" cy="3001963"/>
          </a:xfrm>
          <a:prstGeom prst="rect">
            <a:avLst/>
          </a:prstGeom>
        </p:spPr>
        <p:txBody>
          <a:bodyPr vert="horz" lIns="92071" tIns="46035" rIns="92071" bIns="46035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B912A6-2002-4E64-AE7E-C7A2045F0B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32538"/>
            <a:ext cx="4302125" cy="334962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DACB1D-B437-4C99-97DB-4A18D9FCF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513" y="6332538"/>
            <a:ext cx="4300537" cy="334962"/>
          </a:xfrm>
          <a:prstGeom prst="rect">
            <a:avLst/>
          </a:prstGeom>
        </p:spPr>
        <p:txBody>
          <a:bodyPr vert="horz" wrap="square" lIns="92071" tIns="46035" rIns="92071" bIns="460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1C37A9C-81ED-7347-AE99-6105295DB32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255B08F5-7986-74F0-AC63-2F0BA196C3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68DF38AC-1DE3-CD5E-E4AB-2057A537F2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02603640-0A6E-6B70-F552-1DE5FBDBF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2A67AA-A233-D849-A049-222C813A72D9}" type="slidenum">
              <a:rPr lang="it-IT" altLang="it-IT">
                <a:solidFill>
                  <a:srgbClr val="000000"/>
                </a:solidFill>
              </a:rPr>
              <a:pPr/>
              <a:t>1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gradFill rotWithShape="0">
          <a:gsLst>
            <a:gs pos="0">
              <a:srgbClr val="FFFFFF"/>
            </a:gs>
            <a:gs pos="50000">
              <a:srgbClr val="FFFFFF"/>
            </a:gs>
            <a:gs pos="100000">
              <a:srgbClr val="007B4F"/>
            </a:gs>
            <a:gs pos="100000">
              <a:srgbClr val="AEDC9D"/>
            </a:gs>
            <a:gs pos="100000">
              <a:srgbClr val="AED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14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5213F4A-21E6-8958-83B9-BAE513E12B0F}"/>
              </a:ext>
            </a:extLst>
          </p:cNvPr>
          <p:cNvSpPr/>
          <p:nvPr userDrawn="1"/>
        </p:nvSpPr>
        <p:spPr>
          <a:xfrm>
            <a:off x="0" y="-26988"/>
            <a:ext cx="12192000" cy="1162051"/>
          </a:xfrm>
          <a:prstGeom prst="rect">
            <a:avLst/>
          </a:prstGeom>
          <a:solidFill>
            <a:srgbClr val="007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C6EBF0-AD66-FBF6-B033-AB1439CCD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357938"/>
            <a:ext cx="32924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page1image34735952">
            <a:extLst>
              <a:ext uri="{FF2B5EF4-FFF2-40B4-BE49-F238E27FC236}">
                <a16:creationId xmlns:a16="http://schemas.microsoft.com/office/drawing/2014/main" id="{8CA7ABE4-1285-C43A-FF11-CDEBDC1DC2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5535613"/>
            <a:ext cx="107791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83458" y="-27384"/>
            <a:ext cx="11430000" cy="116205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9583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51354A-D37A-8E39-4A85-92063BFDD695}"/>
              </a:ext>
            </a:extLst>
          </p:cNvPr>
          <p:cNvSpPr/>
          <p:nvPr userDrawn="1"/>
        </p:nvSpPr>
        <p:spPr>
          <a:xfrm>
            <a:off x="0" y="-26988"/>
            <a:ext cx="12192000" cy="1162051"/>
          </a:xfrm>
          <a:prstGeom prst="rect">
            <a:avLst/>
          </a:prstGeom>
          <a:solidFill>
            <a:srgbClr val="007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83458" y="-27384"/>
            <a:ext cx="11430000" cy="116205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646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4BBF32A-6283-BCD5-2E45-275A8BE9409E}"/>
              </a:ext>
            </a:extLst>
          </p:cNvPr>
          <p:cNvSpPr/>
          <p:nvPr userDrawn="1"/>
        </p:nvSpPr>
        <p:spPr>
          <a:xfrm>
            <a:off x="-12700" y="-26988"/>
            <a:ext cx="12192000" cy="2374901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rgbClr val="007B4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E34F12-44E9-89BA-3960-2048A1E5F1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600325"/>
            <a:ext cx="29956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Forum Sistema Salute">
            <a:extLst>
              <a:ext uri="{FF2B5EF4-FFF2-40B4-BE49-F238E27FC236}">
                <a16:creationId xmlns:a16="http://schemas.microsoft.com/office/drawing/2014/main" id="{D62EC25A-FB3B-8060-1BB3-F83014E93E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2C6770-EAA1-0912-77E2-2B1D97073C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13" y="-46038"/>
            <a:ext cx="2020887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20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003D072-3E20-BF5B-0F3D-91F55CDC8FB7}"/>
              </a:ext>
            </a:extLst>
          </p:cNvPr>
          <p:cNvSpPr/>
          <p:nvPr userDrawn="1"/>
        </p:nvSpPr>
        <p:spPr>
          <a:xfrm>
            <a:off x="0" y="0"/>
            <a:ext cx="12192000" cy="1192213"/>
          </a:xfrm>
          <a:prstGeom prst="rect">
            <a:avLst/>
          </a:prstGeom>
          <a:solidFill>
            <a:srgbClr val="DC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" name="Immagine 13">
            <a:extLst>
              <a:ext uri="{FF2B5EF4-FFF2-40B4-BE49-F238E27FC236}">
                <a16:creationId xmlns:a16="http://schemas.microsoft.com/office/drawing/2014/main" id="{445E9C85-C9D1-FD57-7F04-08212A96AC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357938"/>
            <a:ext cx="32924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34940" y="221226"/>
            <a:ext cx="9595596" cy="725594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42ABDE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4782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3FE26091-4101-F7BB-5B3C-A989E7CC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CABE9275-8EAB-B779-C19D-FAD23759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0629E98-C9A7-24FA-C1B7-262443EF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3B9D85-4057-BC4D-A029-33710EC2D90F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42025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341" r:id="rId1"/>
    <p:sldLayoutId id="2147488342" r:id="rId2"/>
    <p:sldLayoutId id="2147488343" r:id="rId3"/>
    <p:sldLayoutId id="2147488344" r:id="rId4"/>
    <p:sldLayoutId id="2147488345" r:id="rId5"/>
    <p:sldLayoutId id="2147488346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27809CEB-344E-503A-920A-9A11EFBFF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066800"/>
            <a:ext cx="114808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7" name="Rectangle 13">
            <a:extLst>
              <a:ext uri="{FF2B5EF4-FFF2-40B4-BE49-F238E27FC236}">
                <a16:creationId xmlns:a16="http://schemas.microsoft.com/office/drawing/2014/main" id="{8C5899CB-9F15-DB9E-4C16-F17B032C5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115888"/>
            <a:ext cx="1076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IL TITOLO DELLO SCHEMA</a:t>
            </a:r>
          </a:p>
        </p:txBody>
      </p:sp>
      <p:sp>
        <p:nvSpPr>
          <p:cNvPr id="1028" name="Line 47">
            <a:extLst>
              <a:ext uri="{FF2B5EF4-FFF2-40B4-BE49-F238E27FC236}">
                <a16:creationId xmlns:a16="http://schemas.microsoft.com/office/drawing/2014/main" id="{1C5DA8A9-5BB8-8A6D-9837-345E0A24C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63" y="981075"/>
            <a:ext cx="11522075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Text Box 50">
            <a:extLst>
              <a:ext uri="{FF2B5EF4-FFF2-40B4-BE49-F238E27FC236}">
                <a16:creationId xmlns:a16="http://schemas.microsoft.com/office/drawing/2014/main" id="{343CBF7D-4160-4AA2-9AEE-6CD2F973E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4725" y="6453188"/>
            <a:ext cx="73977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it-IT" altLang="it-IT" sz="1200" i="1">
                <a:solidFill>
                  <a:srgbClr val="003366"/>
                </a:solidFill>
                <a:cs typeface="Arial" panose="020B0604020202020204" pitchFamily="34" charset="0"/>
              </a:rPr>
              <a:t>pag. </a:t>
            </a:r>
            <a:fld id="{6BF5DFB5-5248-2449-AB56-DD69A14C27C5}" type="slidenum">
              <a:rPr lang="it-IT" altLang="it-IT" sz="1200" i="1">
                <a:solidFill>
                  <a:srgbClr val="003366"/>
                </a:solidFill>
                <a:cs typeface="Arial" panose="020B0604020202020204" pitchFamily="34" charset="0"/>
              </a:rPr>
              <a:pPr algn="r"/>
              <a:t>‹N›</a:t>
            </a:fld>
            <a:endParaRPr lang="it-IT" altLang="it-IT" sz="1200" i="1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1030" name="Line 53">
            <a:extLst>
              <a:ext uri="{FF2B5EF4-FFF2-40B4-BE49-F238E27FC236}">
                <a16:creationId xmlns:a16="http://schemas.microsoft.com/office/drawing/2014/main" id="{AA19E388-584C-017C-1A77-3AEA2AB74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63" y="6165850"/>
            <a:ext cx="11522075" cy="0"/>
          </a:xfrm>
          <a:prstGeom prst="line">
            <a:avLst/>
          </a:prstGeom>
          <a:noFill/>
          <a:ln w="127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87" name="Rectangle 63">
            <a:extLst>
              <a:ext uri="{FF2B5EF4-FFF2-40B4-BE49-F238E27FC236}">
                <a16:creationId xmlns:a16="http://schemas.microsoft.com/office/drawing/2014/main" id="{6EF2E796-4D24-4CB2-9B76-88D976312D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9313" y="6248400"/>
            <a:ext cx="587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>
            <a:extLst>
              <a:ext uri="{FF2B5EF4-FFF2-40B4-BE49-F238E27FC236}">
                <a16:creationId xmlns:a16="http://schemas.microsoft.com/office/drawing/2014/main" id="{B031916E-93A7-6E08-6D74-0435F8009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066800"/>
            <a:ext cx="114808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4CA9845F-E7A3-1017-D012-6B49E364E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115888"/>
            <a:ext cx="1076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IL TITOLO DELLO SCHEMA</a:t>
            </a:r>
          </a:p>
        </p:txBody>
      </p:sp>
      <p:sp>
        <p:nvSpPr>
          <p:cNvPr id="2052" name="Line 47">
            <a:extLst>
              <a:ext uri="{FF2B5EF4-FFF2-40B4-BE49-F238E27FC236}">
                <a16:creationId xmlns:a16="http://schemas.microsoft.com/office/drawing/2014/main" id="{03688A4F-7554-D29D-2973-BDA7E1974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63" y="981075"/>
            <a:ext cx="11522075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Text Box 50">
            <a:extLst>
              <a:ext uri="{FF2B5EF4-FFF2-40B4-BE49-F238E27FC236}">
                <a16:creationId xmlns:a16="http://schemas.microsoft.com/office/drawing/2014/main" id="{91839DC2-E5CD-4532-9AA4-31F20075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4725" y="6453188"/>
            <a:ext cx="73977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it-IT" altLang="it-IT" sz="1200" i="1">
                <a:solidFill>
                  <a:srgbClr val="003366"/>
                </a:solidFill>
                <a:cs typeface="Arial" panose="020B0604020202020204" pitchFamily="34" charset="0"/>
              </a:rPr>
              <a:t>pag. </a:t>
            </a:r>
            <a:fld id="{0FCF2933-89B4-624E-AE92-9C8564F28762}" type="slidenum">
              <a:rPr lang="it-IT" altLang="it-IT" sz="1200" i="1">
                <a:solidFill>
                  <a:srgbClr val="003366"/>
                </a:solidFill>
                <a:cs typeface="Arial" panose="020B0604020202020204" pitchFamily="34" charset="0"/>
              </a:rPr>
              <a:pPr algn="r"/>
              <a:t>‹N›</a:t>
            </a:fld>
            <a:endParaRPr lang="it-IT" altLang="it-IT" sz="1200" i="1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2054" name="Line 53">
            <a:extLst>
              <a:ext uri="{FF2B5EF4-FFF2-40B4-BE49-F238E27FC236}">
                <a16:creationId xmlns:a16="http://schemas.microsoft.com/office/drawing/2014/main" id="{CF965BA2-C4B1-65CA-6FD9-11A92E95E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63" y="6165850"/>
            <a:ext cx="11522075" cy="0"/>
          </a:xfrm>
          <a:prstGeom prst="line">
            <a:avLst/>
          </a:prstGeom>
          <a:noFill/>
          <a:ln w="127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87" name="Rectangle 63">
            <a:extLst>
              <a:ext uri="{FF2B5EF4-FFF2-40B4-BE49-F238E27FC236}">
                <a16:creationId xmlns:a16="http://schemas.microsoft.com/office/drawing/2014/main" id="{9198E75C-84F5-4074-B127-2E01D984B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9313" y="6248400"/>
            <a:ext cx="587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dazioneres.i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1">
            <a:extLst>
              <a:ext uri="{FF2B5EF4-FFF2-40B4-BE49-F238E27FC236}">
                <a16:creationId xmlns:a16="http://schemas.microsoft.com/office/drawing/2014/main" id="{24C1EF10-2CE8-85D0-EF60-A610FDC5F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922338"/>
            <a:ext cx="60483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3600" b="1">
                <a:solidFill>
                  <a:srgbClr val="007B4F"/>
                </a:solidFill>
                <a:latin typeface="Calibri" panose="020F0502020204030204" pitchFamily="34" charset="0"/>
              </a:rPr>
              <a:t>"Come la pandemia da Covid-19 cambia il SSN e il futuro delle Farmacie"</a:t>
            </a:r>
            <a:endParaRPr lang="it-IT" altLang="it-IT" sz="3600">
              <a:solidFill>
                <a:srgbClr val="007B4F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CasellaDiTesto 2">
            <a:extLst>
              <a:ext uri="{FF2B5EF4-FFF2-40B4-BE49-F238E27FC236}">
                <a16:creationId xmlns:a16="http://schemas.microsoft.com/office/drawing/2014/main" id="{393C76DC-2D46-E372-022C-A274D0C78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3700463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000" b="1"/>
              <a:t>Nello Martini</a:t>
            </a:r>
          </a:p>
        </p:txBody>
      </p:sp>
      <p:sp>
        <p:nvSpPr>
          <p:cNvPr id="10244" name="CasellaDiTesto 5">
            <a:extLst>
              <a:ext uri="{FF2B5EF4-FFF2-40B4-BE49-F238E27FC236}">
                <a16:creationId xmlns:a16="http://schemas.microsoft.com/office/drawing/2014/main" id="{AA3437AE-FD4F-A4F1-9BFA-3D8209241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438" y="6216650"/>
            <a:ext cx="221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b="1">
                <a:solidFill>
                  <a:schemeClr val="bg1"/>
                </a:solidFill>
              </a:rPr>
              <a:t>30 Settembre 2022</a:t>
            </a:r>
          </a:p>
        </p:txBody>
      </p:sp>
      <p:pic>
        <p:nvPicPr>
          <p:cNvPr id="10245" name="Picture 6" descr="page1image34735952">
            <a:extLst>
              <a:ext uri="{FF2B5EF4-FFF2-40B4-BE49-F238E27FC236}">
                <a16:creationId xmlns:a16="http://schemas.microsoft.com/office/drawing/2014/main" id="{C167844F-B9C9-9617-F96B-AC9377AEF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98438"/>
            <a:ext cx="2730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page1image34736368">
            <a:extLst>
              <a:ext uri="{FF2B5EF4-FFF2-40B4-BE49-F238E27FC236}">
                <a16:creationId xmlns:a16="http://schemas.microsoft.com/office/drawing/2014/main" id="{21E887FD-8B3D-D079-5C82-3AC9FB66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11800"/>
            <a:ext cx="3911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magine 1">
            <a:extLst>
              <a:ext uri="{FF2B5EF4-FFF2-40B4-BE49-F238E27FC236}">
                <a16:creationId xmlns:a16="http://schemas.microsoft.com/office/drawing/2014/main" id="{D2B16B31-BD9A-580D-2915-898C62EA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536950"/>
            <a:ext cx="443865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magine 5">
            <a:extLst>
              <a:ext uri="{FF2B5EF4-FFF2-40B4-BE49-F238E27FC236}">
                <a16:creationId xmlns:a16="http://schemas.microsoft.com/office/drawing/2014/main" id="{D94B30BE-1302-7CF0-9A38-722992AFD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4194175"/>
            <a:ext cx="1419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3">
            <a:extLst>
              <a:ext uri="{FF2B5EF4-FFF2-40B4-BE49-F238E27FC236}">
                <a16:creationId xmlns:a16="http://schemas.microsoft.com/office/drawing/2014/main" id="{F45CE386-08D2-4677-B686-115A9474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dirty="0"/>
              <a:t>Sommario</a:t>
            </a:r>
            <a:endParaRPr lang="it-IT" altLang="it-IT" sz="3600" dirty="0">
              <a:solidFill>
                <a:srgbClr val="FFFFFF"/>
              </a:solidFill>
            </a:endParaRPr>
          </a:p>
        </p:txBody>
      </p:sp>
      <p:sp>
        <p:nvSpPr>
          <p:cNvPr id="18435" name="CasellaDiTesto 5">
            <a:extLst>
              <a:ext uri="{FF2B5EF4-FFF2-40B4-BE49-F238E27FC236}">
                <a16:creationId xmlns:a16="http://schemas.microsoft.com/office/drawing/2014/main" id="{2AE8B08F-5676-4269-A105-D1863AEB4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628775"/>
            <a:ext cx="105854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Premessa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fasi di evoluzione dei farmaci e la crisi del sistema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b="1" dirty="0">
                <a:solidFill>
                  <a:srgbClr val="007B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trasferimento dei farmaci dalla DD e DPC alla Convenzionata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della remunerazione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Farmacia e il DM 77: la Farmacia dei Servizi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2D8E0-BD9F-469E-A36C-281C83EB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Il trasferimento dei farmaci dalla DD e DPC alla Convenzionata</a:t>
            </a:r>
            <a:br>
              <a:rPr lang="it-IT" dirty="0"/>
            </a:br>
            <a:r>
              <a:rPr lang="it-IT" dirty="0"/>
              <a:t>(con realismo, senza retorica e senza enfasi) 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49D3CB5-9BA7-4116-83A4-9DA755468EAE}"/>
              </a:ext>
            </a:extLst>
          </p:cNvPr>
          <p:cNvGraphicFramePr>
            <a:graphicFrameLocks noGrp="1"/>
          </p:cNvGraphicFramePr>
          <p:nvPr/>
        </p:nvGraphicFramePr>
        <p:xfrm>
          <a:off x="1631950" y="2133600"/>
          <a:ext cx="8928100" cy="2816486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6408072">
                  <a:extLst>
                    <a:ext uri="{9D8B030D-6E8A-4147-A177-3AD203B41FA5}">
                      <a16:colId xmlns:a16="http://schemas.microsoft.com/office/drawing/2014/main" val="2401940891"/>
                    </a:ext>
                  </a:extLst>
                </a:gridCol>
                <a:gridCol w="2520028">
                  <a:extLst>
                    <a:ext uri="{9D8B030D-6E8A-4147-A177-3AD203B41FA5}">
                      <a16:colId xmlns:a16="http://schemas.microsoft.com/office/drawing/2014/main" val="3587307584"/>
                    </a:ext>
                  </a:extLst>
                </a:gridCol>
              </a:tblGrid>
              <a:tr h="944591">
                <a:tc>
                  <a:txBody>
                    <a:bodyPr/>
                    <a:lstStyle/>
                    <a:p>
                      <a:r>
                        <a:rPr lang="it-IT" sz="2800" dirty="0"/>
                        <a:t>Canale Distributivo</a:t>
                      </a:r>
                    </a:p>
                  </a:txBody>
                  <a:tcPr marL="91431" marR="91431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Spesa 2020</a:t>
                      </a:r>
                      <a:br>
                        <a:rPr lang="it-IT" sz="2800" dirty="0"/>
                      </a:br>
                      <a:r>
                        <a:rPr lang="it-IT" sz="2800" dirty="0"/>
                        <a:t>mio €</a:t>
                      </a:r>
                    </a:p>
                  </a:txBody>
                  <a:tcPr marL="91431" marR="91431" marT="45706" marB="45706" anchor="ctr"/>
                </a:tc>
                <a:extLst>
                  <a:ext uri="{0D108BD9-81ED-4DB2-BD59-A6C34878D82A}">
                    <a16:rowId xmlns:a16="http://schemas.microsoft.com/office/drawing/2014/main" val="2111464622"/>
                  </a:ext>
                </a:extLst>
              </a:tr>
              <a:tr h="935817">
                <a:tc>
                  <a:txBody>
                    <a:bodyPr/>
                    <a:lstStyle/>
                    <a:p>
                      <a:r>
                        <a:rPr lang="it-IT" sz="2800" dirty="0"/>
                        <a:t>Distribuzione Diretta (DD)</a:t>
                      </a:r>
                    </a:p>
                  </a:txBody>
                  <a:tcPr marL="91431" marR="91431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6.395</a:t>
                      </a:r>
                    </a:p>
                  </a:txBody>
                  <a:tcPr marL="91431" marR="91431" marT="45706" marB="45706" anchor="ctr"/>
                </a:tc>
                <a:extLst>
                  <a:ext uri="{0D108BD9-81ED-4DB2-BD59-A6C34878D82A}">
                    <a16:rowId xmlns:a16="http://schemas.microsoft.com/office/drawing/2014/main" val="3289711"/>
                  </a:ext>
                </a:extLst>
              </a:tr>
              <a:tr h="935817">
                <a:tc>
                  <a:txBody>
                    <a:bodyPr/>
                    <a:lstStyle/>
                    <a:p>
                      <a:r>
                        <a:rPr lang="it-IT" sz="2800" dirty="0"/>
                        <a:t>Distribuzione Per Contro (DPC)</a:t>
                      </a:r>
                    </a:p>
                  </a:txBody>
                  <a:tcPr marL="91431" marR="91431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2.055</a:t>
                      </a:r>
                    </a:p>
                  </a:txBody>
                  <a:tcPr marL="91431" marR="91431" marT="45706" marB="45706" anchor="ctr"/>
                </a:tc>
                <a:extLst>
                  <a:ext uri="{0D108BD9-81ED-4DB2-BD59-A6C34878D82A}">
                    <a16:rowId xmlns:a16="http://schemas.microsoft.com/office/drawing/2014/main" val="29562357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9E5F77-4C27-471E-8271-7BCD5D6A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Distribuzione Diretta (DD)</a:t>
            </a:r>
            <a:br>
              <a:rPr lang="it-IT" dirty="0"/>
            </a:br>
            <a:r>
              <a:rPr lang="it-IT" sz="2800" dirty="0"/>
              <a:t>Analisi per categorie terapeutiche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FE2B040-4B9A-40F3-9805-10727EA4C66B}"/>
              </a:ext>
            </a:extLst>
          </p:cNvPr>
          <p:cNvGraphicFramePr>
            <a:graphicFrameLocks noGrp="1"/>
          </p:cNvGraphicFramePr>
          <p:nvPr/>
        </p:nvGraphicFramePr>
        <p:xfrm>
          <a:off x="1765300" y="1782763"/>
          <a:ext cx="8140700" cy="368458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373458">
                  <a:extLst>
                    <a:ext uri="{9D8B030D-6E8A-4147-A177-3AD203B41FA5}">
                      <a16:colId xmlns:a16="http://schemas.microsoft.com/office/drawing/2014/main" val="3140234539"/>
                    </a:ext>
                  </a:extLst>
                </a:gridCol>
                <a:gridCol w="1207329">
                  <a:extLst>
                    <a:ext uri="{9D8B030D-6E8A-4147-A177-3AD203B41FA5}">
                      <a16:colId xmlns:a16="http://schemas.microsoft.com/office/drawing/2014/main" val="2597697956"/>
                    </a:ext>
                  </a:extLst>
                </a:gridCol>
                <a:gridCol w="790034">
                  <a:extLst>
                    <a:ext uri="{9D8B030D-6E8A-4147-A177-3AD203B41FA5}">
                      <a16:colId xmlns:a16="http://schemas.microsoft.com/office/drawing/2014/main" val="3603696079"/>
                    </a:ext>
                  </a:extLst>
                </a:gridCol>
                <a:gridCol w="934399">
                  <a:extLst>
                    <a:ext uri="{9D8B030D-6E8A-4147-A177-3AD203B41FA5}">
                      <a16:colId xmlns:a16="http://schemas.microsoft.com/office/drawing/2014/main" val="2181752096"/>
                    </a:ext>
                  </a:extLst>
                </a:gridCol>
                <a:gridCol w="1045446">
                  <a:extLst>
                    <a:ext uri="{9D8B030D-6E8A-4147-A177-3AD203B41FA5}">
                      <a16:colId xmlns:a16="http://schemas.microsoft.com/office/drawing/2014/main" val="102832997"/>
                    </a:ext>
                  </a:extLst>
                </a:gridCol>
                <a:gridCol w="790034">
                  <a:extLst>
                    <a:ext uri="{9D8B030D-6E8A-4147-A177-3AD203B41FA5}">
                      <a16:colId xmlns:a16="http://schemas.microsoft.com/office/drawing/2014/main" val="2886606016"/>
                    </a:ext>
                  </a:extLst>
                </a:gridCol>
              </a:tblGrid>
              <a:tr h="32211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Categoria terapeutica/Tipologia farmaci </a:t>
                      </a:r>
                      <a:br>
                        <a:rPr lang="it-IT" sz="1400" dirty="0">
                          <a:effectLst/>
                        </a:rPr>
                      </a:br>
                      <a:r>
                        <a:rPr lang="it-IT" sz="1400" dirty="0">
                          <a:effectLst/>
                        </a:rPr>
                        <a:t>in DD </a:t>
                      </a:r>
                      <a:r>
                        <a:rPr lang="it-IT" sz="1400" dirty="0" err="1">
                          <a:effectLst/>
                        </a:rPr>
                        <a:t>Det</a:t>
                      </a:r>
                      <a:r>
                        <a:rPr lang="it-IT" sz="1400" dirty="0">
                          <a:effectLst/>
                        </a:rPr>
                        <a:t>. AIFA 2004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Spesa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Confezioni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366764"/>
                  </a:ext>
                </a:extLst>
              </a:tr>
              <a:tr h="35602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1C429B"/>
                          </a:solidFill>
                          <a:effectLst/>
                        </a:rPr>
                        <a:t>€</a:t>
                      </a:r>
                      <a:endParaRPr lang="it-IT" sz="2000" b="1" dirty="0">
                        <a:solidFill>
                          <a:srgbClr val="1C42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1C429B"/>
                          </a:solidFill>
                          <a:effectLst/>
                        </a:rPr>
                        <a:t>%</a:t>
                      </a:r>
                      <a:endParaRPr lang="it-IT" sz="2000" b="1" dirty="0">
                        <a:solidFill>
                          <a:srgbClr val="1C42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1C429B"/>
                          </a:solidFill>
                          <a:effectLst/>
                        </a:rPr>
                        <a:t>% </a:t>
                      </a:r>
                      <a:r>
                        <a:rPr lang="it-IT" sz="1400" b="1" dirty="0" err="1">
                          <a:solidFill>
                            <a:srgbClr val="1C429B"/>
                          </a:solidFill>
                          <a:effectLst/>
                        </a:rPr>
                        <a:t>cum</a:t>
                      </a:r>
                      <a:endParaRPr lang="it-IT" sz="2000" b="1" dirty="0">
                        <a:solidFill>
                          <a:srgbClr val="1C42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1C429B"/>
                          </a:solidFill>
                          <a:effectLst/>
                        </a:rPr>
                        <a:t>N</a:t>
                      </a:r>
                      <a:endParaRPr lang="it-IT" sz="2000" b="1" dirty="0">
                        <a:solidFill>
                          <a:srgbClr val="1C42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1C429B"/>
                          </a:solidFill>
                          <a:effectLst/>
                        </a:rPr>
                        <a:t>%</a:t>
                      </a:r>
                      <a:endParaRPr lang="it-IT" sz="2000" b="1" dirty="0">
                        <a:solidFill>
                          <a:srgbClr val="1C42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285834631"/>
                  </a:ext>
                </a:extLst>
              </a:tr>
              <a:tr h="322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Oncologici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2.067.948.158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32,3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32,3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1.744.179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2,6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2015626027"/>
                  </a:ext>
                </a:extLst>
              </a:tr>
              <a:tr h="322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Anticorpi </a:t>
                      </a:r>
                      <a:r>
                        <a:rPr lang="it-IT" sz="1200" b="0" dirty="0">
                          <a:effectLst/>
                        </a:rPr>
                        <a:t>Monoclonali</a:t>
                      </a:r>
                      <a:r>
                        <a:rPr lang="it-IT" sz="1400" b="0" dirty="0">
                          <a:effectLst/>
                        </a:rPr>
                        <a:t> (Artrite, Psoriasi, MICI)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826.958.632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12,9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45,3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1.263.703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1,9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878549335"/>
                  </a:ext>
                </a:extLst>
              </a:tr>
              <a:tr h="322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HIV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597.008.078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9,3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54,6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1.887.004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2,8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2471100415"/>
                  </a:ext>
                </a:extLst>
              </a:tr>
              <a:tr h="322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Sclerosi Multipla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500.020.420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7,8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62,4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584.649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0,9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2081073838"/>
                  </a:ext>
                </a:extLst>
              </a:tr>
              <a:tr h="322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Emofilia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456.473.216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7,1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69,6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432.921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0,6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115366365"/>
                  </a:ext>
                </a:extLst>
              </a:tr>
              <a:tr h="322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Farmaci orfani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</a:rPr>
                        <a:t>325.958.992</a:t>
                      </a:r>
                      <a:endParaRPr lang="it-IT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5,1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</a:rPr>
                        <a:t>74,7</a:t>
                      </a:r>
                      <a:endParaRPr lang="it-IT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278.085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0,4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261957275"/>
                  </a:ext>
                </a:extLst>
              </a:tr>
              <a:tr h="4295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719826429"/>
                  </a:ext>
                </a:extLst>
              </a:tr>
              <a:tr h="322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Totale Categorie in DD Det. AIFA 2004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5.553.028.521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86,8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8.682.149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13,0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383763859"/>
                  </a:ext>
                </a:extLst>
              </a:tr>
              <a:tr h="3221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Totale complessivo DD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6.395.664.066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100,0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66.753.040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100,0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693657844"/>
                  </a:ext>
                </a:extLst>
              </a:tr>
            </a:tbl>
          </a:graphicData>
        </a:graphic>
      </p:graphicFrame>
      <p:sp>
        <p:nvSpPr>
          <p:cNvPr id="22616" name="CasellaDiTesto 4">
            <a:extLst>
              <a:ext uri="{FF2B5EF4-FFF2-40B4-BE49-F238E27FC236}">
                <a16:creationId xmlns:a16="http://schemas.microsoft.com/office/drawing/2014/main" id="{AEFA6C91-0E35-9A02-1C14-58ADA5852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668963"/>
            <a:ext cx="86518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b="1">
                <a:solidFill>
                  <a:srgbClr val="C00000"/>
                </a:solidFill>
              </a:rPr>
              <a:t>Questa analisi  costituisce la base per rispondere alla domanda di quali farmaci in DD possono essere trasferiti in DPC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E4532B-94DF-43EF-A23D-3110E7AE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Distribuzione Per Conto (DPC)</a:t>
            </a:r>
            <a:br>
              <a:rPr lang="it-IT" dirty="0"/>
            </a:br>
            <a:r>
              <a:rPr lang="it-IT" sz="2800" dirty="0"/>
              <a:t>Categorie Terapeutiche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10943FB-FC7D-4877-BDBD-071F37E78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08439"/>
              </p:ext>
            </p:extLst>
          </p:nvPr>
        </p:nvGraphicFramePr>
        <p:xfrm>
          <a:off x="1415480" y="1341438"/>
          <a:ext cx="9577064" cy="410379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098557">
                  <a:extLst>
                    <a:ext uri="{9D8B030D-6E8A-4147-A177-3AD203B41FA5}">
                      <a16:colId xmlns:a16="http://schemas.microsoft.com/office/drawing/2014/main" val="751652884"/>
                    </a:ext>
                  </a:extLst>
                </a:gridCol>
                <a:gridCol w="1719857">
                  <a:extLst>
                    <a:ext uri="{9D8B030D-6E8A-4147-A177-3AD203B41FA5}">
                      <a16:colId xmlns:a16="http://schemas.microsoft.com/office/drawing/2014/main" val="1635176992"/>
                    </a:ext>
                  </a:extLst>
                </a:gridCol>
                <a:gridCol w="672959">
                  <a:extLst>
                    <a:ext uri="{9D8B030D-6E8A-4147-A177-3AD203B41FA5}">
                      <a16:colId xmlns:a16="http://schemas.microsoft.com/office/drawing/2014/main" val="4162449144"/>
                    </a:ext>
                  </a:extLst>
                </a:gridCol>
                <a:gridCol w="761860">
                  <a:extLst>
                    <a:ext uri="{9D8B030D-6E8A-4147-A177-3AD203B41FA5}">
                      <a16:colId xmlns:a16="http://schemas.microsoft.com/office/drawing/2014/main" val="1568089434"/>
                    </a:ext>
                  </a:extLst>
                </a:gridCol>
                <a:gridCol w="1366967">
                  <a:extLst>
                    <a:ext uri="{9D8B030D-6E8A-4147-A177-3AD203B41FA5}">
                      <a16:colId xmlns:a16="http://schemas.microsoft.com/office/drawing/2014/main" val="2021752027"/>
                    </a:ext>
                  </a:extLst>
                </a:gridCol>
                <a:gridCol w="956864">
                  <a:extLst>
                    <a:ext uri="{9D8B030D-6E8A-4147-A177-3AD203B41FA5}">
                      <a16:colId xmlns:a16="http://schemas.microsoft.com/office/drawing/2014/main" val="422341768"/>
                    </a:ext>
                  </a:extLst>
                </a:gridCol>
              </a:tblGrid>
              <a:tr h="36920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Categoria terapeutica/Tipologia farmaci in DPC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Spesa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Confezioni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791968"/>
                  </a:ext>
                </a:extLst>
              </a:tr>
              <a:tr h="4117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1C429B"/>
                          </a:solidFill>
                          <a:effectLst/>
                        </a:rPr>
                        <a:t>€</a:t>
                      </a:r>
                      <a:endParaRPr lang="it-IT" sz="1600" b="1" dirty="0">
                        <a:solidFill>
                          <a:srgbClr val="1C42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1C429B"/>
                          </a:solidFill>
                          <a:effectLst/>
                        </a:rPr>
                        <a:t>%</a:t>
                      </a:r>
                      <a:endParaRPr lang="it-IT" sz="1600" b="1" dirty="0">
                        <a:solidFill>
                          <a:srgbClr val="1C42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1C429B"/>
                          </a:solidFill>
                          <a:effectLst/>
                        </a:rPr>
                        <a:t>% </a:t>
                      </a:r>
                      <a:r>
                        <a:rPr lang="it-IT" sz="1600" b="1" dirty="0" err="1">
                          <a:solidFill>
                            <a:srgbClr val="1C429B"/>
                          </a:solidFill>
                          <a:effectLst/>
                        </a:rPr>
                        <a:t>cum</a:t>
                      </a:r>
                      <a:endParaRPr lang="it-IT" sz="1600" b="1" dirty="0">
                        <a:solidFill>
                          <a:srgbClr val="1C42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1C429B"/>
                          </a:solidFill>
                          <a:effectLst/>
                        </a:rPr>
                        <a:t>N</a:t>
                      </a:r>
                      <a:endParaRPr lang="it-IT" sz="1600" b="1" dirty="0">
                        <a:solidFill>
                          <a:srgbClr val="1C42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1C429B"/>
                          </a:solidFill>
                          <a:effectLst/>
                        </a:rPr>
                        <a:t>%</a:t>
                      </a:r>
                      <a:endParaRPr lang="it-IT" sz="1600" b="1" dirty="0">
                        <a:solidFill>
                          <a:srgbClr val="1C42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 anchor="ctr"/>
                </a:tc>
                <a:extLst>
                  <a:ext uri="{0D108BD9-81ED-4DB2-BD59-A6C34878D82A}">
                    <a16:rowId xmlns:a16="http://schemas.microsoft.com/office/drawing/2014/main" val="1824923451"/>
                  </a:ext>
                </a:extLst>
              </a:tr>
              <a:tr h="369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NAO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506.243.812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24,6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24,6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10.721.390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20,7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extLst>
                  <a:ext uri="{0D108BD9-81ED-4DB2-BD59-A6C34878D82A}">
                    <a16:rowId xmlns:a16="http://schemas.microsoft.com/office/drawing/2014/main" val="3339923019"/>
                  </a:ext>
                </a:extLst>
              </a:tr>
              <a:tr h="369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Antidiabetici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428.156.691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20,8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45,5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9.996.509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19,3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extLst>
                  <a:ext uri="{0D108BD9-81ED-4DB2-BD59-A6C34878D82A}">
                    <a16:rowId xmlns:a16="http://schemas.microsoft.com/office/drawing/2014/main" val="2548286420"/>
                  </a:ext>
                </a:extLst>
              </a:tr>
              <a:tr h="369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Ormoni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171.195.740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8,3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53,8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1.372.113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2,6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extLst>
                  <a:ext uri="{0D108BD9-81ED-4DB2-BD59-A6C34878D82A}">
                    <a16:rowId xmlns:a16="http://schemas.microsoft.com/office/drawing/2014/main" val="3168786568"/>
                  </a:ext>
                </a:extLst>
              </a:tr>
              <a:tr h="369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Scompenso cardiaco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107.409.180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5,2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59,0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1.891.984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3,6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extLst>
                  <a:ext uri="{0D108BD9-81ED-4DB2-BD59-A6C34878D82A}">
                    <a16:rowId xmlns:a16="http://schemas.microsoft.com/office/drawing/2014/main" val="3219185214"/>
                  </a:ext>
                </a:extLst>
              </a:tr>
              <a:tr h="369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Somatropina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105.120.390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5,1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64,1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330.324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extLst>
                  <a:ext uri="{0D108BD9-81ED-4DB2-BD59-A6C34878D82A}">
                    <a16:rowId xmlns:a16="http://schemas.microsoft.com/office/drawing/2014/main" val="3229701852"/>
                  </a:ext>
                </a:extLst>
              </a:tr>
              <a:tr h="369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Epoetine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90.984.438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4,4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68,6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2.841.063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5,5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extLst>
                  <a:ext uri="{0D108BD9-81ED-4DB2-BD59-A6C34878D82A}">
                    <a16:rowId xmlns:a16="http://schemas.microsoft.com/office/drawing/2014/main" val="2748057193"/>
                  </a:ext>
                </a:extLst>
              </a:tr>
              <a:tr h="369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Insuline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87.781.727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4,3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72,8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2.473.586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4,8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extLst>
                  <a:ext uri="{0D108BD9-81ED-4DB2-BD59-A6C34878D82A}">
                    <a16:rowId xmlns:a16="http://schemas.microsoft.com/office/drawing/2014/main" val="1914175589"/>
                  </a:ext>
                </a:extLst>
              </a:tr>
              <a:tr h="369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…..</a:t>
                      </a: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extLst>
                  <a:ext uri="{0D108BD9-81ED-4DB2-BD59-A6C34878D82A}">
                    <a16:rowId xmlns:a16="http://schemas.microsoft.com/office/drawing/2014/main" val="238812100"/>
                  </a:ext>
                </a:extLst>
              </a:tr>
              <a:tr h="369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Totale complessivo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2.055.110.435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100,0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endParaRPr lang="it-IT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51.855.864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100,0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29" marR="19129" marT="0" marB="0"/>
                </a:tc>
                <a:extLst>
                  <a:ext uri="{0D108BD9-81ED-4DB2-BD59-A6C34878D82A}">
                    <a16:rowId xmlns:a16="http://schemas.microsoft.com/office/drawing/2014/main" val="2860852442"/>
                  </a:ext>
                </a:extLst>
              </a:tr>
            </a:tbl>
          </a:graphicData>
        </a:graphic>
      </p:graphicFrame>
      <p:sp>
        <p:nvSpPr>
          <p:cNvPr id="23640" name="CasellaDiTesto 3">
            <a:extLst>
              <a:ext uri="{FF2B5EF4-FFF2-40B4-BE49-F238E27FC236}">
                <a16:creationId xmlns:a16="http://schemas.microsoft.com/office/drawing/2014/main" id="{D664E248-1186-9EA1-EA8F-6E76E727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661025"/>
            <a:ext cx="9099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2000" b="1">
                <a:solidFill>
                  <a:srgbClr val="C00000"/>
                </a:solidFill>
              </a:rPr>
              <a:t>Antidiabetici (Nota 100) - NAO (Nota 97) – Farmaci per la BPCO (Nota 99): spesa pari a 1.134 Mio €</a:t>
            </a:r>
          </a:p>
          <a:p>
            <a:pPr algn="ctr"/>
            <a:endParaRPr lang="it-IT" alt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3">
            <a:extLst>
              <a:ext uri="{FF2B5EF4-FFF2-40B4-BE49-F238E27FC236}">
                <a16:creationId xmlns:a16="http://schemas.microsoft.com/office/drawing/2014/main" id="{F45CE386-08D2-4677-B686-115A9474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dirty="0"/>
              <a:t>Sommario</a:t>
            </a:r>
            <a:endParaRPr lang="it-IT" altLang="it-IT" sz="3600" dirty="0">
              <a:solidFill>
                <a:srgbClr val="FFFFFF"/>
              </a:solidFill>
            </a:endParaRPr>
          </a:p>
        </p:txBody>
      </p:sp>
      <p:sp>
        <p:nvSpPr>
          <p:cNvPr id="18435" name="CasellaDiTesto 5">
            <a:extLst>
              <a:ext uri="{FF2B5EF4-FFF2-40B4-BE49-F238E27FC236}">
                <a16:creationId xmlns:a16="http://schemas.microsoft.com/office/drawing/2014/main" id="{2AE8B08F-5676-4269-A105-D1863AEB4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628775"/>
            <a:ext cx="105854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Premessa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fasi di evoluzione dei farmaci e la crisi del sistema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trasferimento dei farmaci dalla DD e DPC alla Convenzionata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b="1" dirty="0">
                <a:solidFill>
                  <a:srgbClr val="007B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della remunerazione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Farmacia e il DM 77: la Farmacia dei Servizi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5F3B0-0B7B-45FD-9639-6622C02B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La nuova remunerazione</a:t>
            </a:r>
          </a:p>
        </p:txBody>
      </p:sp>
      <p:pic>
        <p:nvPicPr>
          <p:cNvPr id="25603" name="Immagine 9">
            <a:extLst>
              <a:ext uri="{FF2B5EF4-FFF2-40B4-BE49-F238E27FC236}">
                <a16:creationId xmlns:a16="http://schemas.microsoft.com/office/drawing/2014/main" id="{FFA6EDC7-E8FD-3B12-F596-822EBEE1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1703388"/>
            <a:ext cx="47117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magine 10">
            <a:extLst>
              <a:ext uri="{FF2B5EF4-FFF2-40B4-BE49-F238E27FC236}">
                <a16:creationId xmlns:a16="http://schemas.microsoft.com/office/drawing/2014/main" id="{EFD19944-8BDA-7C93-6E56-C1C4D06B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784475"/>
            <a:ext cx="471805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C5CB76F-A5D9-4BE3-AFBF-253CF260AFE1}"/>
              </a:ext>
            </a:extLst>
          </p:cNvPr>
          <p:cNvSpPr/>
          <p:nvPr/>
        </p:nvSpPr>
        <p:spPr>
          <a:xfrm flipH="1">
            <a:off x="3009900" y="4941888"/>
            <a:ext cx="1131888" cy="790575"/>
          </a:xfrm>
          <a:prstGeom prst="rightArrow">
            <a:avLst>
              <a:gd name="adj1" fmla="val 45949"/>
              <a:gd name="adj2" fmla="val 52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606" name="CasellaDiTesto 12">
            <a:extLst>
              <a:ext uri="{FF2B5EF4-FFF2-40B4-BE49-F238E27FC236}">
                <a16:creationId xmlns:a16="http://schemas.microsoft.com/office/drawing/2014/main" id="{CABA6A16-93DB-62CE-0B0D-93856FA6E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1309688"/>
            <a:ext cx="221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b="1"/>
              <a:t>Prezzo al pubblico</a:t>
            </a:r>
          </a:p>
        </p:txBody>
      </p:sp>
      <p:sp>
        <p:nvSpPr>
          <p:cNvPr id="25607" name="CasellaDiTesto 13">
            <a:extLst>
              <a:ext uri="{FF2B5EF4-FFF2-40B4-BE49-F238E27FC236}">
                <a16:creationId xmlns:a16="http://schemas.microsoft.com/office/drawing/2014/main" id="{DE94DC79-7ED8-3440-AC43-4E8EB378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2843213"/>
            <a:ext cx="257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b="1"/>
              <a:t>Prezzo acquisti diretti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C16CE79-0B1B-4E10-B7AE-2EEF6F1523AF}"/>
              </a:ext>
            </a:extLst>
          </p:cNvPr>
          <p:cNvSpPr/>
          <p:nvPr/>
        </p:nvSpPr>
        <p:spPr>
          <a:xfrm>
            <a:off x="7234238" y="1703388"/>
            <a:ext cx="3895725" cy="4573587"/>
          </a:xfrm>
          <a:prstGeom prst="rect">
            <a:avLst/>
          </a:prstGeom>
          <a:solidFill>
            <a:srgbClr val="007B4F"/>
          </a:solidFill>
          <a:ln w="28575">
            <a:solidFill>
              <a:srgbClr val="00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200" b="1" dirty="0">
                <a:solidFill>
                  <a:srgbClr val="C00000"/>
                </a:solidFill>
              </a:rPr>
              <a:t>Le due criticità:</a:t>
            </a:r>
          </a:p>
          <a:p>
            <a:pPr>
              <a:defRPr/>
            </a:pPr>
            <a:endParaRPr lang="it-IT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</a:rPr>
              <a:t>Industria: </a:t>
            </a:r>
            <a:r>
              <a:rPr lang="it-IT" sz="2400" dirty="0">
                <a:solidFill>
                  <a:schemeClr val="bg1"/>
                </a:solidFill>
              </a:rPr>
              <a:t>rischio del taglio dei prezzi ed effetto domino sui mercati europei</a:t>
            </a:r>
          </a:p>
          <a:p>
            <a:pPr>
              <a:defRPr/>
            </a:pPr>
            <a:endParaRPr lang="it-IT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</a:rPr>
              <a:t>Regioni: </a:t>
            </a:r>
            <a:r>
              <a:rPr lang="it-IT" sz="2400" dirty="0">
                <a:solidFill>
                  <a:schemeClr val="bg1"/>
                </a:solidFill>
              </a:rPr>
              <a:t>blocco degli sconti e delle gare</a:t>
            </a:r>
          </a:p>
          <a:p>
            <a:pPr>
              <a:defRPr/>
            </a:pP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3557B-AD88-4EAC-8AF8-C189BB56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La modifica della remunerazione della Farmacia</a:t>
            </a:r>
          </a:p>
        </p:txBody>
      </p:sp>
      <p:sp>
        <p:nvSpPr>
          <p:cNvPr id="26627" name="CasellaDiTesto 2">
            <a:extLst>
              <a:ext uri="{FF2B5EF4-FFF2-40B4-BE49-F238E27FC236}">
                <a16:creationId xmlns:a16="http://schemas.microsoft.com/office/drawing/2014/main" id="{6EF583F9-FCEA-937C-B29D-EA3BF6B4E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916113"/>
            <a:ext cx="75549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altLang="it-IT" sz="2400" dirty="0"/>
              <a:t>Comma 6bis art. 11 D.L. 78/2010 – Legge 122/2010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altLang="it-IT" sz="2400" b="1" dirty="0"/>
              <a:t>L’equivoco della DPC 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altLang="it-IT" sz="2400" dirty="0"/>
              <a:t>La farmacia della terzietà distributiva</a:t>
            </a:r>
          </a:p>
        </p:txBody>
      </p:sp>
      <p:sp>
        <p:nvSpPr>
          <p:cNvPr id="4" name="Callout: freccia in su 3">
            <a:extLst>
              <a:ext uri="{FF2B5EF4-FFF2-40B4-BE49-F238E27FC236}">
                <a16:creationId xmlns:a16="http://schemas.microsoft.com/office/drawing/2014/main" id="{E1BA8D49-31A4-4F5E-9FB4-D182D63ED542}"/>
              </a:ext>
            </a:extLst>
          </p:cNvPr>
          <p:cNvSpPr/>
          <p:nvPr/>
        </p:nvSpPr>
        <p:spPr>
          <a:xfrm>
            <a:off x="1774825" y="4005263"/>
            <a:ext cx="7777163" cy="1712912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3200" dirty="0"/>
              <a:t>Una sorta di «cortocircuito» </a:t>
            </a:r>
            <a:br>
              <a:rPr lang="it-IT" sz="3200" dirty="0"/>
            </a:br>
            <a:r>
              <a:rPr lang="it-IT" sz="3200" dirty="0"/>
              <a:t>che separa distribuzione e professione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3">
            <a:extLst>
              <a:ext uri="{FF2B5EF4-FFF2-40B4-BE49-F238E27FC236}">
                <a16:creationId xmlns:a16="http://schemas.microsoft.com/office/drawing/2014/main" id="{F45CE386-08D2-4677-B686-115A9474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dirty="0"/>
              <a:t>Sommario</a:t>
            </a:r>
            <a:endParaRPr lang="it-IT" altLang="it-IT" sz="3600" dirty="0">
              <a:solidFill>
                <a:srgbClr val="FFFFFF"/>
              </a:solidFill>
            </a:endParaRPr>
          </a:p>
        </p:txBody>
      </p:sp>
      <p:sp>
        <p:nvSpPr>
          <p:cNvPr id="18435" name="CasellaDiTesto 5">
            <a:extLst>
              <a:ext uri="{FF2B5EF4-FFF2-40B4-BE49-F238E27FC236}">
                <a16:creationId xmlns:a16="http://schemas.microsoft.com/office/drawing/2014/main" id="{2AE8B08F-5676-4269-A105-D1863AEB4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628775"/>
            <a:ext cx="105854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Premessa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fasi di evoluzione dei farmaci e la crisi del sistema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trasferimento dei farmaci dalla DD e DPC alla Convenzionata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della remunerazione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b="1" dirty="0">
                <a:solidFill>
                  <a:srgbClr val="007B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Farmacia e il DM 77: la Farmacia dei Servizi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3D5274-2FBB-4AFE-9053-F3338A04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DM 77 </a:t>
            </a:r>
            <a:br>
              <a:rPr lang="it-IT" dirty="0"/>
            </a:br>
            <a:r>
              <a:rPr lang="it-IT" dirty="0"/>
              <a:t>SVILUPPO DELL’ASSISTENZA TERRITORIALE NEL SSN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F86E328-2B95-4E66-A50A-3218AE566B86}"/>
              </a:ext>
            </a:extLst>
          </p:cNvPr>
          <p:cNvSpPr/>
          <p:nvPr/>
        </p:nvSpPr>
        <p:spPr>
          <a:xfrm>
            <a:off x="1055688" y="1341438"/>
            <a:ext cx="105124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b="1" dirty="0">
                <a:solidFill>
                  <a:srgbClr val="007B4F"/>
                </a:solidFill>
              </a:rPr>
              <a:t>Principio</a:t>
            </a:r>
          </a:p>
          <a:p>
            <a:pPr algn="just">
              <a:defRPr/>
            </a:pPr>
            <a:r>
              <a:rPr lang="it-IT" dirty="0"/>
              <a:t>In questo ambito le farmacie convenzionate con il SSN ubicate uniformemente sull’intero territorio</a:t>
            </a:r>
          </a:p>
          <a:p>
            <a:pPr algn="just">
              <a:defRPr/>
            </a:pPr>
            <a:r>
              <a:rPr lang="it-IT" dirty="0"/>
              <a:t>nazionale, costituiscono presidi sanitari di prossimità e rappresentano un elemento fondamentale ed integrante del Servizio sanitario nazionale.</a:t>
            </a:r>
          </a:p>
          <a:p>
            <a:pPr algn="just">
              <a:defRPr/>
            </a:pPr>
            <a:r>
              <a:rPr lang="it-IT" dirty="0"/>
              <a:t>Le attività svolte dalle farmacie si innestano integralmente con le esigenze contenute nel PNRR riguardanti l’assistenza di prossimità, l’innovazione e la digitalizzazione dell’assistenza sanitaria.</a:t>
            </a:r>
          </a:p>
          <a:p>
            <a:pPr algn="just">
              <a:defRPr/>
            </a:pPr>
            <a:endParaRPr lang="it-IT" dirty="0"/>
          </a:p>
          <a:p>
            <a:pPr algn="just">
              <a:defRPr/>
            </a:pPr>
            <a:endParaRPr lang="it-IT" dirty="0"/>
          </a:p>
          <a:p>
            <a:pPr algn="just">
              <a:defRPr/>
            </a:pPr>
            <a:r>
              <a:rPr lang="it-IT" b="1" dirty="0">
                <a:solidFill>
                  <a:srgbClr val="007B4F"/>
                </a:solidFill>
              </a:rPr>
              <a:t>Compiti</a:t>
            </a:r>
          </a:p>
          <a:p>
            <a:pPr marL="285750" indent="-285750" algn="just">
              <a:lnSpc>
                <a:spcPct val="150000"/>
              </a:lnSpc>
              <a:spcBef>
                <a:spcPts val="20"/>
              </a:spcBef>
              <a:buFont typeface="Arial" panose="020B0604020202020204" pitchFamily="34" charset="0"/>
              <a:buChar char="•"/>
              <a:defRPr/>
            </a:pPr>
            <a:r>
              <a:rPr lang="it-IT" dirty="0"/>
              <a:t>la dispensazione del farmaco</a:t>
            </a:r>
          </a:p>
          <a:p>
            <a:pPr marL="285750" indent="-285750" algn="just">
              <a:lnSpc>
                <a:spcPct val="150000"/>
              </a:lnSpc>
              <a:spcBef>
                <a:spcPts val="20"/>
              </a:spcBef>
              <a:buFont typeface="Arial" panose="020B0604020202020204" pitchFamily="34" charset="0"/>
              <a:buChar char="•"/>
              <a:defRPr/>
            </a:pPr>
            <a:r>
              <a:rPr lang="it-IT" dirty="0"/>
              <a:t>per i </a:t>
            </a:r>
            <a:r>
              <a:rPr lang="it-IT" b="1" dirty="0"/>
              <a:t>pazienti cronici </a:t>
            </a:r>
            <a:r>
              <a:rPr lang="it-IT" dirty="0"/>
              <a:t>la possibilità di usufruire di un servizio di </a:t>
            </a:r>
            <a:r>
              <a:rPr lang="it-IT" b="1" dirty="0"/>
              <a:t>accesso personalizzato </a:t>
            </a:r>
            <a:r>
              <a:rPr lang="it-IT" dirty="0"/>
              <a:t>ai farmaci</a:t>
            </a:r>
          </a:p>
          <a:p>
            <a:pPr marL="285750" indent="-285750" algn="just">
              <a:lnSpc>
                <a:spcPct val="150000"/>
              </a:lnSpc>
              <a:spcBef>
                <a:spcPts val="20"/>
              </a:spcBef>
              <a:buFont typeface="Arial" panose="020B0604020202020204" pitchFamily="34" charset="0"/>
              <a:buChar char="•"/>
              <a:defRPr/>
            </a:pPr>
            <a:r>
              <a:rPr lang="it-IT" dirty="0"/>
              <a:t>la farmacovigilanza</a:t>
            </a:r>
          </a:p>
          <a:p>
            <a:pPr marL="285750" indent="-285750" algn="just">
              <a:lnSpc>
                <a:spcPct val="150000"/>
              </a:lnSpc>
              <a:spcBef>
                <a:spcPts val="20"/>
              </a:spcBef>
              <a:buFont typeface="Arial" panose="020B0604020202020204" pitchFamily="34" charset="0"/>
              <a:buChar char="•"/>
              <a:defRPr/>
            </a:pPr>
            <a:r>
              <a:rPr lang="it-IT" dirty="0"/>
              <a:t>le attività della “</a:t>
            </a:r>
            <a:r>
              <a:rPr lang="it-IT" b="1" dirty="0"/>
              <a:t>Farmacia dei Servizi</a:t>
            </a:r>
            <a:r>
              <a:rPr lang="it-IT" dirty="0"/>
              <a:t>” (D. Lgs. 153/2009)</a:t>
            </a:r>
          </a:p>
          <a:p>
            <a:pPr marL="285750" indent="-285750" algn="just">
              <a:lnSpc>
                <a:spcPct val="150000"/>
              </a:lnSpc>
              <a:spcBef>
                <a:spcPts val="20"/>
              </a:spcBef>
              <a:buFont typeface="Arial" panose="020B0604020202020204" pitchFamily="34" charset="0"/>
              <a:buChar char="•"/>
              <a:defRPr/>
            </a:pPr>
            <a:r>
              <a:rPr lang="it-IT" dirty="0"/>
              <a:t>le vaccinazioni anti-</a:t>
            </a:r>
            <a:r>
              <a:rPr lang="it-IT" dirty="0" err="1"/>
              <a:t>Covid</a:t>
            </a:r>
            <a:r>
              <a:rPr lang="it-IT" dirty="0"/>
              <a:t> e antinfluenzali</a:t>
            </a:r>
          </a:p>
          <a:p>
            <a:pPr marL="285750" indent="-285750" algn="just">
              <a:lnSpc>
                <a:spcPct val="150000"/>
              </a:lnSpc>
              <a:spcBef>
                <a:spcPts val="20"/>
              </a:spcBef>
              <a:buFont typeface="Arial" panose="020B0604020202020204" pitchFamily="34" charset="0"/>
              <a:buChar char="•"/>
              <a:defRPr/>
            </a:pPr>
            <a:r>
              <a:rPr lang="it-IT" dirty="0"/>
              <a:t>la somministrazione di test diagnostici a tutela della salute pubblica.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algn="just"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2C6DD-B3A0-4585-9AC5-9B0CD0A5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Farmacia dei Servizi</a:t>
            </a:r>
          </a:p>
        </p:txBody>
      </p:sp>
      <p:pic>
        <p:nvPicPr>
          <p:cNvPr id="29699" name="Immagine 2">
            <a:extLst>
              <a:ext uri="{FF2B5EF4-FFF2-40B4-BE49-F238E27FC236}">
                <a16:creationId xmlns:a16="http://schemas.microsoft.com/office/drawing/2014/main" id="{DC056F5E-75B1-6ECD-A233-751D8735E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484313"/>
            <a:ext cx="4637087" cy="4864100"/>
          </a:xfrm>
          <a:prstGeom prst="rect">
            <a:avLst/>
          </a:prstGeom>
          <a:noFill/>
          <a:ln w="9525">
            <a:solidFill>
              <a:srgbClr val="007B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CasellaDiTesto 3">
            <a:extLst>
              <a:ext uri="{FF2B5EF4-FFF2-40B4-BE49-F238E27FC236}">
                <a16:creationId xmlns:a16="http://schemas.microsoft.com/office/drawing/2014/main" id="{0B32E90A-F571-836E-35C3-DDD9A3E97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2492375"/>
            <a:ext cx="484346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800"/>
              <a:t>9 Regioni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800"/>
              <a:t>Ripartizione dei fondi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800"/>
              <a:t>Cronoprogramma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800"/>
              <a:t>Indicatori regionali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3">
            <a:extLst>
              <a:ext uri="{FF2B5EF4-FFF2-40B4-BE49-F238E27FC236}">
                <a16:creationId xmlns:a16="http://schemas.microsoft.com/office/drawing/2014/main" id="{F45CE386-08D2-4677-B686-115A9474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dirty="0"/>
              <a:t>Sommario</a:t>
            </a:r>
            <a:endParaRPr lang="it-IT" altLang="it-IT" sz="3600" dirty="0">
              <a:solidFill>
                <a:srgbClr val="FFFFFF"/>
              </a:solidFill>
            </a:endParaRPr>
          </a:p>
        </p:txBody>
      </p:sp>
      <p:sp>
        <p:nvSpPr>
          <p:cNvPr id="18435" name="CasellaDiTesto 5">
            <a:extLst>
              <a:ext uri="{FF2B5EF4-FFF2-40B4-BE49-F238E27FC236}">
                <a16:creationId xmlns:a16="http://schemas.microsoft.com/office/drawing/2014/main" id="{2AE8B08F-5676-4269-A105-D1863AEB4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628775"/>
            <a:ext cx="105854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Premessa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fasi di evoluzione dei farmaci e la crisi del sistema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trasferimento dei farmaci dalla DD e DPC alla Convenzionata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della remunerazione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Farmacia e il DM 77: la Farmacia dei Servizi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2C6DD-B3A0-4585-9AC5-9B0CD0A5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Farmacia dei Servizi – Indicatori regionali</a:t>
            </a:r>
          </a:p>
        </p:txBody>
      </p:sp>
      <p:sp>
        <p:nvSpPr>
          <p:cNvPr id="30723" name="CasellaDiTesto 3">
            <a:extLst>
              <a:ext uri="{FF2B5EF4-FFF2-40B4-BE49-F238E27FC236}">
                <a16:creationId xmlns:a16="http://schemas.microsoft.com/office/drawing/2014/main" id="{259D7CE1-352E-F120-E82E-EA1680284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1196975"/>
            <a:ext cx="8885237" cy="5694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400" b="1" i="1" dirty="0">
                <a:solidFill>
                  <a:srgbClr val="007B4F"/>
                </a:solidFill>
              </a:rPr>
              <a:t>Riconciliazione della terapia farmacologica</a:t>
            </a:r>
          </a:p>
          <a:p>
            <a:pPr marL="185738"/>
            <a:r>
              <a:rPr lang="it-IT" altLang="it-IT" sz="1400" dirty="0"/>
              <a:t>Incremento % dell’aderenza tra “</a:t>
            </a:r>
            <a:r>
              <a:rPr lang="it-IT" altLang="it-IT" sz="1400" dirty="0" err="1"/>
              <a:t>pre</a:t>
            </a:r>
            <a:r>
              <a:rPr lang="it-IT" altLang="it-IT" sz="1400" dirty="0"/>
              <a:t>” e “post” Sperimentazione attraverso la somministrazione di un questionario da parte del farmacista.</a:t>
            </a:r>
          </a:p>
          <a:p>
            <a:endParaRPr lang="it-IT" altLang="it-IT" sz="1400" dirty="0"/>
          </a:p>
          <a:p>
            <a:r>
              <a:rPr lang="it-IT" altLang="it-IT" sz="1400" b="1" i="1" dirty="0">
                <a:solidFill>
                  <a:srgbClr val="007B4F"/>
                </a:solidFill>
              </a:rPr>
              <a:t>Broncopneumopatia Cronica Ostruttiva (BPCO)</a:t>
            </a:r>
          </a:p>
          <a:p>
            <a:pPr marL="185738"/>
            <a:r>
              <a:rPr lang="it-IT" altLang="it-IT" sz="1400" dirty="0"/>
              <a:t>Incremento % dell’aderenza tra “</a:t>
            </a:r>
            <a:r>
              <a:rPr lang="it-IT" altLang="it-IT" sz="1400" dirty="0" err="1"/>
              <a:t>pre</a:t>
            </a:r>
            <a:r>
              <a:rPr lang="it-IT" altLang="it-IT" sz="1400" dirty="0"/>
              <a:t>” e “post” Sperimentazione attraverso la somministrazione del questionario validato</a:t>
            </a:r>
          </a:p>
          <a:p>
            <a:endParaRPr lang="it-IT" altLang="it-IT" sz="1400" dirty="0">
              <a:solidFill>
                <a:srgbClr val="007B4F"/>
              </a:solidFill>
            </a:endParaRPr>
          </a:p>
          <a:p>
            <a:r>
              <a:rPr lang="it-IT" altLang="it-IT" sz="1400" b="1" i="1" dirty="0">
                <a:solidFill>
                  <a:srgbClr val="007B4F"/>
                </a:solidFill>
              </a:rPr>
              <a:t>Diabete</a:t>
            </a:r>
          </a:p>
          <a:p>
            <a:pPr marL="185738"/>
            <a:r>
              <a:rPr lang="it-IT" altLang="it-IT" sz="1400" dirty="0"/>
              <a:t>Incremento % dell’aderenza tra “</a:t>
            </a:r>
            <a:r>
              <a:rPr lang="it-IT" altLang="it-IT" sz="1400" dirty="0" err="1"/>
              <a:t>pre</a:t>
            </a:r>
            <a:r>
              <a:rPr lang="it-IT" altLang="it-IT" sz="1400" dirty="0"/>
              <a:t>” e “post” Sperimentazione attraverso la somministrazione di un questionario da parte del farmacista</a:t>
            </a:r>
          </a:p>
          <a:p>
            <a:endParaRPr lang="it-IT" altLang="it-IT" sz="1400" dirty="0"/>
          </a:p>
          <a:p>
            <a:r>
              <a:rPr lang="it-IT" altLang="it-IT" sz="1400" b="1" i="1" dirty="0">
                <a:solidFill>
                  <a:srgbClr val="007B4F"/>
                </a:solidFill>
              </a:rPr>
              <a:t>Ipertensione</a:t>
            </a:r>
          </a:p>
          <a:p>
            <a:pPr marL="185738"/>
            <a:r>
              <a:rPr lang="it-IT" altLang="it-IT" sz="1400" dirty="0"/>
              <a:t>Incremento % dell’aderenza tra “</a:t>
            </a:r>
            <a:r>
              <a:rPr lang="it-IT" altLang="it-IT" sz="1400" dirty="0" err="1"/>
              <a:t>pre</a:t>
            </a:r>
            <a:r>
              <a:rPr lang="it-IT" altLang="it-IT" sz="1400" dirty="0"/>
              <a:t>” e “post” Sperimentazione attraverso la somministrazione di un questionario da parte del farmacista</a:t>
            </a:r>
          </a:p>
          <a:p>
            <a:endParaRPr lang="it-IT" altLang="it-IT" sz="1400" dirty="0"/>
          </a:p>
          <a:p>
            <a:r>
              <a:rPr lang="it-IT" altLang="it-IT" sz="1400" b="1" i="1" dirty="0">
                <a:solidFill>
                  <a:srgbClr val="007B4F"/>
                </a:solidFill>
              </a:rPr>
              <a:t>Fascicolo Sanitario Elettronico (FSE)</a:t>
            </a:r>
          </a:p>
          <a:p>
            <a:pPr marL="185738"/>
            <a:r>
              <a:rPr lang="it-IT" altLang="it-IT" sz="1400" dirty="0"/>
              <a:t>Numero di pazienti che hanno aderito al fascicolo sanitario elettronico durante il periodo di Sperimentazione.</a:t>
            </a:r>
          </a:p>
          <a:p>
            <a:endParaRPr lang="it-IT" altLang="it-IT" sz="1400" dirty="0"/>
          </a:p>
          <a:p>
            <a:r>
              <a:rPr lang="it-IT" altLang="it-IT" sz="1400" b="1" i="1" dirty="0">
                <a:solidFill>
                  <a:srgbClr val="007B4F"/>
                </a:solidFill>
              </a:rPr>
              <a:t>Screening per il Tumore Colon Retto</a:t>
            </a:r>
          </a:p>
          <a:p>
            <a:pPr marL="185738"/>
            <a:r>
              <a:rPr lang="it-IT" altLang="it-IT" sz="1400" dirty="0"/>
              <a:t>Numero di pazienti che si sono sottoposti allo screening per il tumore del Colon-retto durante il periodo di Sperimentazione.</a:t>
            </a:r>
          </a:p>
          <a:p>
            <a:endParaRPr lang="it-IT" altLang="it-IT" sz="1400" dirty="0"/>
          </a:p>
          <a:p>
            <a:r>
              <a:rPr lang="it-IT" altLang="it-IT" sz="1400" b="1" i="1" dirty="0">
                <a:solidFill>
                  <a:srgbClr val="007B4F"/>
                </a:solidFill>
              </a:rPr>
              <a:t>Telemedicina</a:t>
            </a:r>
          </a:p>
          <a:p>
            <a:pPr indent="185738"/>
            <a:r>
              <a:rPr lang="it-IT" altLang="it-IT" sz="1400" dirty="0"/>
              <a:t>Numero di pazienti che si sono sottoposti ai servizi di Telemedicina durante il periodo di Sperimentazione</a:t>
            </a:r>
          </a:p>
          <a:p>
            <a:endParaRPr lang="it-IT" altLang="it-IT" sz="1400" dirty="0"/>
          </a:p>
        </p:txBody>
      </p:sp>
      <p:pic>
        <p:nvPicPr>
          <p:cNvPr id="30724" name="Immagine 4">
            <a:extLst>
              <a:ext uri="{FF2B5EF4-FFF2-40B4-BE49-F238E27FC236}">
                <a16:creationId xmlns:a16="http://schemas.microsoft.com/office/drawing/2014/main" id="{36D41458-7F28-4332-A78D-0E8054B3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420938"/>
            <a:ext cx="2447925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22016-2F88-4E9D-83CE-69327EE2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Farmacia dei Servizi – Questionario sull’aderenza alla terapia</a:t>
            </a:r>
            <a:br>
              <a:rPr lang="it-IT" dirty="0"/>
            </a:br>
            <a:r>
              <a:rPr lang="it-IT" dirty="0"/>
              <a:t>dati aspecifici e discrezionali</a:t>
            </a:r>
          </a:p>
        </p:txBody>
      </p:sp>
      <p:pic>
        <p:nvPicPr>
          <p:cNvPr id="31747" name="Immagine 2">
            <a:extLst>
              <a:ext uri="{FF2B5EF4-FFF2-40B4-BE49-F238E27FC236}">
                <a16:creationId xmlns:a16="http://schemas.microsoft.com/office/drawing/2014/main" id="{82DFA7AC-208E-6B0F-D57A-0543D6CE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420938"/>
            <a:ext cx="2447925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ttangolo 3">
            <a:extLst>
              <a:ext uri="{FF2B5EF4-FFF2-40B4-BE49-F238E27FC236}">
                <a16:creationId xmlns:a16="http://schemas.microsoft.com/office/drawing/2014/main" id="{0743AF8E-CB6C-292A-8FEE-A203F70DA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1844824"/>
            <a:ext cx="87852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5738"/>
            <a:endParaRPr lang="it-IT" altLang="it-IT" dirty="0"/>
          </a:p>
          <a:p>
            <a:pPr marL="342900" indent="-342900">
              <a:buAutoNum type="arabicPeriod"/>
            </a:pPr>
            <a:r>
              <a:rPr lang="it-IT" altLang="it-IT" dirty="0"/>
              <a:t>Nell’ultimo mese si è dimenticato di prendere le medicine per il trattamento della    sua patologia? </a:t>
            </a:r>
            <a:br>
              <a:rPr lang="it-IT" altLang="it-IT" dirty="0"/>
            </a:br>
            <a:r>
              <a:rPr lang="it-IT" altLang="it-IT" dirty="0"/>
              <a:t>☐ sì ☐ no</a:t>
            </a:r>
          </a:p>
          <a:p>
            <a:endParaRPr lang="it-IT" altLang="it-IT" dirty="0"/>
          </a:p>
          <a:p>
            <a:r>
              <a:rPr lang="it-IT" altLang="it-IT" dirty="0"/>
              <a:t>2. Nell’ultimo mese le è capitato di sbagliare orario nell’assunzione della terapia? </a:t>
            </a:r>
            <a:br>
              <a:rPr lang="it-IT" altLang="it-IT" dirty="0"/>
            </a:br>
            <a:r>
              <a:rPr lang="it-IT" altLang="it-IT" dirty="0"/>
              <a:t>    ☐ sì ☐ no</a:t>
            </a:r>
          </a:p>
          <a:p>
            <a:endParaRPr lang="it-IT" altLang="it-IT" dirty="0"/>
          </a:p>
          <a:p>
            <a:r>
              <a:rPr lang="it-IT" altLang="it-IT" dirty="0"/>
              <a:t>3. Le è capitato di ridurre il dosaggio delle sue medicine senza chiederlo al medico?                       </a:t>
            </a:r>
          </a:p>
          <a:p>
            <a:r>
              <a:rPr lang="it-IT" altLang="it-IT" dirty="0"/>
              <a:t>    ☐ sì ☐ no</a:t>
            </a:r>
          </a:p>
          <a:p>
            <a:endParaRPr lang="it-IT" altLang="it-IT" dirty="0"/>
          </a:p>
          <a:p>
            <a:pPr marL="274638" indent="-274638"/>
            <a:r>
              <a:rPr lang="it-IT" altLang="it-IT" dirty="0"/>
              <a:t>4. Nell’ultimo mese ha sospeso di sua iniziativa il trattamento per almeno un giorno intero?</a:t>
            </a:r>
          </a:p>
          <a:p>
            <a:r>
              <a:rPr lang="it-IT" altLang="it-IT" dirty="0"/>
              <a:t>    ☐ sì ☐ no</a:t>
            </a:r>
          </a:p>
        </p:txBody>
      </p:sp>
    </p:spTree>
    <p:extLst>
      <p:ext uri="{BB962C8B-B14F-4D97-AF65-F5344CB8AC3E}">
        <p14:creationId xmlns:p14="http://schemas.microsoft.com/office/powerpoint/2010/main" val="417947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22016-2F88-4E9D-83CE-69327EE2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Farmacia dei Servizi – punti chiave per programmi su riconciliazione e aderenza alla terapia farmacologica</a:t>
            </a:r>
          </a:p>
        </p:txBody>
      </p:sp>
      <p:sp>
        <p:nvSpPr>
          <p:cNvPr id="31748" name="Rettangolo 3">
            <a:extLst>
              <a:ext uri="{FF2B5EF4-FFF2-40B4-BE49-F238E27FC236}">
                <a16:creationId xmlns:a16="http://schemas.microsoft.com/office/drawing/2014/main" id="{0743AF8E-CB6C-292A-8FEE-A203F70DA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268760"/>
            <a:ext cx="11305256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71488" indent="-285750">
              <a:buFont typeface="Arial" panose="020B0604020202020204" pitchFamily="34" charset="0"/>
              <a:buChar char="•"/>
            </a:pPr>
            <a:r>
              <a:rPr lang="it-IT" altLang="it-IT" sz="2100" dirty="0">
                <a:latin typeface="+mn-lt"/>
              </a:rPr>
              <a:t>Individuazione delle patologie croniche con diagnosi documentata (BPCO – Diabete di tipo 2 – Scompenso cardiaco)</a:t>
            </a:r>
          </a:p>
          <a:p>
            <a:pPr marL="185738"/>
            <a:endParaRPr lang="it-IT" altLang="it-IT" sz="2100" dirty="0">
              <a:latin typeface="+mn-lt"/>
            </a:endParaRPr>
          </a:p>
          <a:p>
            <a:pPr marL="471488" indent="-285750">
              <a:buFont typeface="Arial" panose="020B0604020202020204" pitchFamily="34" charset="0"/>
              <a:buChar char="•"/>
            </a:pPr>
            <a:r>
              <a:rPr lang="it-IT" altLang="it-IT" sz="2100" dirty="0">
                <a:latin typeface="+mn-lt"/>
              </a:rPr>
              <a:t>Definizione della coorte di pazienti </a:t>
            </a:r>
          </a:p>
          <a:p>
            <a:pPr marL="185738"/>
            <a:endParaRPr lang="it-IT" altLang="it-IT" sz="2100" dirty="0">
              <a:latin typeface="+mn-lt"/>
            </a:endParaRPr>
          </a:p>
          <a:p>
            <a:pPr marL="471488" indent="-285750">
              <a:buFont typeface="Arial" panose="020B0604020202020204" pitchFamily="34" charset="0"/>
              <a:buChar char="•"/>
            </a:pPr>
            <a:r>
              <a:rPr lang="it-IT" altLang="it-IT" sz="2100" dirty="0">
                <a:latin typeface="+mn-lt"/>
              </a:rPr>
              <a:t>Calcolo </a:t>
            </a:r>
            <a:r>
              <a:rPr lang="it-IT" altLang="it-IT" sz="2100" dirty="0" err="1">
                <a:latin typeface="+mn-lt"/>
              </a:rPr>
              <a:t>Propotion</a:t>
            </a:r>
            <a:r>
              <a:rPr lang="it-IT" altLang="it-IT" sz="2100" dirty="0">
                <a:latin typeface="+mn-lt"/>
              </a:rPr>
              <a:t> of Days </a:t>
            </a:r>
            <a:r>
              <a:rPr lang="it-IT" altLang="it-IT" sz="2100" dirty="0" err="1">
                <a:latin typeface="+mn-lt"/>
              </a:rPr>
              <a:t>Covered</a:t>
            </a:r>
            <a:r>
              <a:rPr lang="it-IT" altLang="it-IT" sz="2100" dirty="0">
                <a:latin typeface="+mn-lt"/>
              </a:rPr>
              <a:t> (PDC)</a:t>
            </a:r>
          </a:p>
          <a:p>
            <a:pPr marL="185738"/>
            <a:endParaRPr lang="it-IT" altLang="it-IT" sz="2100" dirty="0">
              <a:latin typeface="+mn-lt"/>
            </a:endParaRPr>
          </a:p>
          <a:p>
            <a:pPr marL="471488" indent="-285750">
              <a:buFont typeface="Arial" panose="020B0604020202020204" pitchFamily="34" charset="0"/>
              <a:buChar char="•"/>
            </a:pPr>
            <a:r>
              <a:rPr lang="it-IT" altLang="it-IT" sz="2100" dirty="0">
                <a:latin typeface="+mn-lt"/>
              </a:rPr>
              <a:t>Definizione della percentuale di incremento della aderenza alla terapia (25%)</a:t>
            </a:r>
          </a:p>
          <a:p>
            <a:pPr marL="185738"/>
            <a:endParaRPr lang="it-IT" altLang="it-IT" sz="2100" dirty="0">
              <a:latin typeface="+mn-lt"/>
            </a:endParaRPr>
          </a:p>
          <a:p>
            <a:pPr marL="471488" indent="-285750">
              <a:buFont typeface="Arial" panose="020B0604020202020204" pitchFamily="34" charset="0"/>
              <a:buChar char="•"/>
            </a:pPr>
            <a:r>
              <a:rPr lang="it-IT" altLang="it-IT" sz="2100" dirty="0">
                <a:latin typeface="+mn-lt"/>
              </a:rPr>
              <a:t>Definizione dell’intervento attivo delle farmacie e del periodo di follow-up</a:t>
            </a:r>
          </a:p>
          <a:p>
            <a:pPr marL="185738"/>
            <a:endParaRPr lang="it-IT" altLang="it-IT" sz="2100" dirty="0">
              <a:latin typeface="+mn-lt"/>
            </a:endParaRPr>
          </a:p>
          <a:p>
            <a:pPr marL="471488" indent="-285750">
              <a:buFont typeface="Arial" panose="020B0604020202020204" pitchFamily="34" charset="0"/>
              <a:buChar char="•"/>
            </a:pPr>
            <a:r>
              <a:rPr lang="it-IT" altLang="it-IT" sz="2100" dirty="0">
                <a:latin typeface="+mn-lt"/>
              </a:rPr>
              <a:t>Calcolo degli obiettivi del programma su riduzione di: </a:t>
            </a:r>
          </a:p>
          <a:p>
            <a:pPr marL="757238" indent="-265113">
              <a:buFontTx/>
              <a:buChar char="-"/>
            </a:pPr>
            <a:r>
              <a:rPr lang="it-IT" altLang="it-IT" sz="2000" i="1" dirty="0">
                <a:latin typeface="+mn-lt"/>
              </a:rPr>
              <a:t>accessi al Pronto Soccorso</a:t>
            </a:r>
          </a:p>
          <a:p>
            <a:pPr marL="757238" indent="-265113">
              <a:buFontTx/>
              <a:buChar char="-"/>
            </a:pPr>
            <a:r>
              <a:rPr lang="it-IT" altLang="it-IT" sz="2000" i="1" dirty="0">
                <a:latin typeface="+mn-lt"/>
              </a:rPr>
              <a:t>recidive di malattia</a:t>
            </a:r>
          </a:p>
          <a:p>
            <a:pPr marL="757238" indent="-265113">
              <a:buFontTx/>
              <a:buChar char="-"/>
            </a:pPr>
            <a:r>
              <a:rPr lang="it-IT" altLang="it-IT" sz="2000" i="1" dirty="0">
                <a:latin typeface="+mn-lt"/>
              </a:rPr>
              <a:t>ricoveri ospedalieri</a:t>
            </a:r>
          </a:p>
          <a:p>
            <a:pPr marL="757238" indent="-265113">
              <a:buFontTx/>
              <a:buChar char="-"/>
            </a:pPr>
            <a:r>
              <a:rPr lang="it-IT" altLang="it-IT" sz="2000" i="1" dirty="0">
                <a:latin typeface="+mn-lt"/>
              </a:rPr>
              <a:t>mortalità </a:t>
            </a:r>
          </a:p>
          <a:p>
            <a:pPr marL="757238" indent="-265113">
              <a:buFontTx/>
              <a:buChar char="-"/>
            </a:pPr>
            <a:endParaRPr lang="it-IT" altLang="it-IT" sz="2200" dirty="0">
              <a:latin typeface="+mn-lt"/>
            </a:endParaRPr>
          </a:p>
          <a:p>
            <a:pPr marL="471488" indent="-285750">
              <a:buFont typeface="Arial" panose="020B0604020202020204" pitchFamily="34" charset="0"/>
              <a:buChar char="•"/>
            </a:pPr>
            <a:endParaRPr lang="it-IT" altLang="it-IT" sz="2000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AEAD4-960B-4592-A228-E72B547E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ADHERE Trial: </a:t>
            </a:r>
            <a:br>
              <a:rPr lang="it-IT" dirty="0"/>
            </a:br>
            <a:r>
              <a:rPr lang="it-IT" sz="2800" dirty="0" err="1"/>
              <a:t>ADerenza</a:t>
            </a:r>
            <a:r>
              <a:rPr lang="it-IT" sz="2800" dirty="0"/>
              <a:t> alle linee guida </a:t>
            </a:r>
            <a:r>
              <a:rPr lang="it-IT" sz="2800" dirty="0" err="1"/>
              <a:t>nell’HEart</a:t>
            </a:r>
            <a:r>
              <a:rPr lang="it-IT" sz="2800" dirty="0"/>
              <a:t> Failure </a:t>
            </a:r>
            <a:br>
              <a:rPr lang="it-IT" sz="2800" dirty="0"/>
            </a:br>
            <a:r>
              <a:rPr lang="it-IT" sz="2800" dirty="0"/>
              <a:t>e nella </a:t>
            </a:r>
            <a:r>
              <a:rPr lang="it-IT" sz="2800" dirty="0" err="1"/>
              <a:t>Chronic</a:t>
            </a:r>
            <a:r>
              <a:rPr lang="it-IT" sz="2800" dirty="0"/>
              <a:t> </a:t>
            </a:r>
            <a:r>
              <a:rPr lang="it-IT" sz="2800" dirty="0" err="1"/>
              <a:t>ObstRuctivE</a:t>
            </a:r>
            <a:r>
              <a:rPr lang="it-IT" sz="2800" dirty="0"/>
              <a:t> </a:t>
            </a:r>
            <a:r>
              <a:rPr lang="it-IT" sz="2800" dirty="0" err="1"/>
              <a:t>Pulmonary</a:t>
            </a:r>
            <a:r>
              <a:rPr lang="it-IT" sz="2800" dirty="0"/>
              <a:t> Disease</a:t>
            </a:r>
            <a:endParaRPr lang="it-IT" dirty="0"/>
          </a:p>
        </p:txBody>
      </p:sp>
      <p:sp>
        <p:nvSpPr>
          <p:cNvPr id="32771" name="Rettangolo 3">
            <a:extLst>
              <a:ext uri="{FF2B5EF4-FFF2-40B4-BE49-F238E27FC236}">
                <a16:creationId xmlns:a16="http://schemas.microsoft.com/office/drawing/2014/main" id="{70E526B9-B565-D98D-F9A9-1F166B6C1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306513"/>
            <a:ext cx="1143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altLang="it-IT" dirty="0"/>
              <a:t>Misura dell’aderenza al trattamento: per ogni paziente dovrà essere calcolata la </a:t>
            </a:r>
            <a:r>
              <a:rPr lang="it-IT" altLang="it-IT" b="1" i="1" dirty="0" err="1">
                <a:solidFill>
                  <a:srgbClr val="007B4F"/>
                </a:solidFill>
              </a:rPr>
              <a:t>Proportion</a:t>
            </a:r>
            <a:r>
              <a:rPr lang="it-IT" altLang="it-IT" b="1" i="1" dirty="0">
                <a:solidFill>
                  <a:srgbClr val="007B4F"/>
                </a:solidFill>
              </a:rPr>
              <a:t> of Days </a:t>
            </a:r>
            <a:r>
              <a:rPr lang="it-IT" altLang="it-IT" b="1" i="1" dirty="0" err="1">
                <a:solidFill>
                  <a:srgbClr val="007B4F"/>
                </a:solidFill>
              </a:rPr>
              <a:t>Covered</a:t>
            </a:r>
            <a:r>
              <a:rPr lang="it-IT" altLang="it-IT" b="1" dirty="0">
                <a:solidFill>
                  <a:srgbClr val="007B4F"/>
                </a:solidFill>
              </a:rPr>
              <a:t> (PDC</a:t>
            </a:r>
            <a:r>
              <a:rPr lang="it-IT" altLang="it-IT" dirty="0"/>
              <a:t>) come numero di giorni di copertura terapeutica.</a:t>
            </a:r>
          </a:p>
          <a:p>
            <a:pPr algn="just"/>
            <a:r>
              <a:rPr lang="it-IT" altLang="it-IT" i="1" dirty="0">
                <a:solidFill>
                  <a:srgbClr val="007B4F"/>
                </a:solidFill>
              </a:rPr>
              <a:t>Saranno considerati aderenti al trattamento i pazienti con una PDC ≥ 0.75.</a:t>
            </a:r>
          </a:p>
        </p:txBody>
      </p:sp>
      <p:pic>
        <p:nvPicPr>
          <p:cNvPr id="32772" name="Immagine 4">
            <a:extLst>
              <a:ext uri="{FF2B5EF4-FFF2-40B4-BE49-F238E27FC236}">
                <a16:creationId xmlns:a16="http://schemas.microsoft.com/office/drawing/2014/main" id="{0191940F-72D8-8857-B975-02F6CB95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782888"/>
            <a:ext cx="69119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AEAD4-960B-4592-A228-E72B547E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ADHERE Trial: </a:t>
            </a:r>
            <a:br>
              <a:rPr lang="it-IT" dirty="0"/>
            </a:br>
            <a:r>
              <a:rPr lang="it-IT" sz="2800" dirty="0" err="1"/>
              <a:t>ADerenza</a:t>
            </a:r>
            <a:r>
              <a:rPr lang="it-IT" sz="2800" dirty="0"/>
              <a:t> alle linee guida </a:t>
            </a:r>
            <a:r>
              <a:rPr lang="it-IT" sz="2800" dirty="0" err="1"/>
              <a:t>nell’HEart</a:t>
            </a:r>
            <a:r>
              <a:rPr lang="it-IT" sz="2800" dirty="0"/>
              <a:t> Failure </a:t>
            </a:r>
            <a:br>
              <a:rPr lang="it-IT" sz="2800" dirty="0"/>
            </a:br>
            <a:r>
              <a:rPr lang="it-IT" sz="2800" dirty="0"/>
              <a:t>e nella </a:t>
            </a:r>
            <a:r>
              <a:rPr lang="it-IT" sz="2800" dirty="0" err="1"/>
              <a:t>Chronic</a:t>
            </a:r>
            <a:r>
              <a:rPr lang="it-IT" sz="2800" dirty="0"/>
              <a:t> </a:t>
            </a:r>
            <a:r>
              <a:rPr lang="it-IT" sz="2800" dirty="0" err="1"/>
              <a:t>ObstRuctivE</a:t>
            </a:r>
            <a:r>
              <a:rPr lang="it-IT" sz="2800" dirty="0"/>
              <a:t> </a:t>
            </a:r>
            <a:r>
              <a:rPr lang="it-IT" sz="2800" dirty="0" err="1"/>
              <a:t>Pulmonary</a:t>
            </a:r>
            <a:r>
              <a:rPr lang="it-IT" sz="2800" dirty="0"/>
              <a:t> Disease</a:t>
            </a:r>
            <a:endParaRPr lang="it-IT" dirty="0"/>
          </a:p>
        </p:txBody>
      </p:sp>
      <p:sp>
        <p:nvSpPr>
          <p:cNvPr id="33795" name="Rettangolo 2">
            <a:extLst>
              <a:ext uri="{FF2B5EF4-FFF2-40B4-BE49-F238E27FC236}">
                <a16:creationId xmlns:a16="http://schemas.microsoft.com/office/drawing/2014/main" id="{ADE23B16-4A6B-A27A-32EA-0516697A5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557338"/>
            <a:ext cx="114252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it-IT" altLang="it-IT" sz="2000" b="1" i="1" dirty="0">
                <a:solidFill>
                  <a:srgbClr val="007B4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Obiettivi primari</a:t>
            </a:r>
            <a:endParaRPr lang="it-IT" altLang="it-IT" b="1" dirty="0">
              <a:solidFill>
                <a:srgbClr val="007B4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altLang="it-IT" sz="2000" dirty="0">
                <a:cs typeface="Times New Roman" panose="02020603050405020304" pitchFamily="18" charset="0"/>
              </a:rPr>
              <a:t>Aumentare l’aderenza al trattamento (25%)</a:t>
            </a:r>
          </a:p>
          <a:p>
            <a:pPr algn="just"/>
            <a:endParaRPr lang="it-IT" altLang="it-IT" sz="2000" dirty="0">
              <a:cs typeface="Times New Roman" panose="02020603050405020304" pitchFamily="18" charset="0"/>
            </a:endParaRPr>
          </a:p>
          <a:p>
            <a:pPr algn="just"/>
            <a:r>
              <a:rPr lang="it-IT" altLang="it-IT" sz="2000" dirty="0">
                <a:cs typeface="Times New Roman" panose="02020603050405020304" pitchFamily="18" charset="0"/>
              </a:rPr>
              <a:t>Ridurre l’incidenza delle ospedalizzazioni per riacutizzazioni della patologia</a:t>
            </a:r>
            <a:endParaRPr lang="it-IT" altLang="it-IT" sz="3200" dirty="0"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it-IT" altLang="it-IT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it-IT" altLang="it-IT" sz="2000" b="1" i="1" dirty="0">
                <a:solidFill>
                  <a:srgbClr val="007B4F"/>
                </a:solidFill>
                <a:cs typeface="Times New Roman" panose="02020603050405020304" pitchFamily="18" charset="0"/>
              </a:rPr>
              <a:t>Obiettivi secondari</a:t>
            </a:r>
          </a:p>
          <a:p>
            <a:pPr algn="just">
              <a:spcAft>
                <a:spcPts val="1000"/>
              </a:spcAft>
            </a:pPr>
            <a:r>
              <a:rPr lang="it-IT" altLang="it-IT" sz="2000" dirty="0"/>
              <a:t>Ridurre:</a:t>
            </a:r>
          </a:p>
          <a:p>
            <a:pPr lvl="1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altLang="it-IT" sz="1600" dirty="0"/>
              <a:t>gli accessi in pronto soccorso per sospetta acutizzazione della patologia</a:t>
            </a:r>
          </a:p>
          <a:p>
            <a:pPr lvl="1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altLang="it-IT" sz="1600" dirty="0"/>
              <a:t>l’incidenza di esacerbazioni “gestite” sul territorio.</a:t>
            </a:r>
          </a:p>
          <a:p>
            <a:pPr lvl="1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altLang="it-IT" sz="1600" dirty="0"/>
              <a:t>la mortalità per cause respiratorie</a:t>
            </a:r>
          </a:p>
          <a:p>
            <a:pPr lvl="1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altLang="it-IT" sz="1600" dirty="0"/>
              <a:t>la mortalità per cause cardiovascolari</a:t>
            </a:r>
          </a:p>
          <a:p>
            <a:pPr lvl="1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altLang="it-IT" sz="1600" dirty="0"/>
              <a:t>la mortalità totale </a:t>
            </a:r>
          </a:p>
          <a:p>
            <a:pPr algn="just">
              <a:spcAft>
                <a:spcPts val="1000"/>
              </a:spcAft>
            </a:pPr>
            <a:endParaRPr lang="it-IT" altLang="it-IT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3">
            <a:extLst>
              <a:ext uri="{FF2B5EF4-FFF2-40B4-BE49-F238E27FC236}">
                <a16:creationId xmlns:a16="http://schemas.microsoft.com/office/drawing/2014/main" id="{F45CE386-08D2-4677-B686-115A9474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dirty="0"/>
              <a:t>Sommario</a:t>
            </a:r>
            <a:endParaRPr lang="it-IT" altLang="it-IT" sz="3600" dirty="0">
              <a:solidFill>
                <a:srgbClr val="FFFFFF"/>
              </a:solidFill>
            </a:endParaRPr>
          </a:p>
        </p:txBody>
      </p:sp>
      <p:sp>
        <p:nvSpPr>
          <p:cNvPr id="18435" name="CasellaDiTesto 5">
            <a:extLst>
              <a:ext uri="{FF2B5EF4-FFF2-40B4-BE49-F238E27FC236}">
                <a16:creationId xmlns:a16="http://schemas.microsoft.com/office/drawing/2014/main" id="{2AE8B08F-5676-4269-A105-D1863AEB4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628775"/>
            <a:ext cx="105854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Premessa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fasi di evoluzione dei farmaci e la crisi del sistema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trasferimento dei farmaci dalla DD e DPC alla Convenzionata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della remunerazione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Farmacia e il DM 77: la Farmacia dei Servizi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b="1" dirty="0">
                <a:solidFill>
                  <a:srgbClr val="007B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ccia curva 19">
            <a:extLst>
              <a:ext uri="{FF2B5EF4-FFF2-40B4-BE49-F238E27FC236}">
                <a16:creationId xmlns:a16="http://schemas.microsoft.com/office/drawing/2014/main" id="{DD230BFD-A0F5-4CF2-A0EE-7FBE45838B7A}"/>
              </a:ext>
            </a:extLst>
          </p:cNvPr>
          <p:cNvSpPr/>
          <p:nvPr/>
        </p:nvSpPr>
        <p:spPr>
          <a:xfrm flipH="1" flipV="1">
            <a:off x="5694363" y="5849938"/>
            <a:ext cx="5297487" cy="952500"/>
          </a:xfrm>
          <a:prstGeom prst="bentArrow">
            <a:avLst>
              <a:gd name="adj1" fmla="val 16236"/>
              <a:gd name="adj2" fmla="val 25000"/>
              <a:gd name="adj3" fmla="val 25000"/>
              <a:gd name="adj4" fmla="val 39368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urva 15">
            <a:extLst>
              <a:ext uri="{FF2B5EF4-FFF2-40B4-BE49-F238E27FC236}">
                <a16:creationId xmlns:a16="http://schemas.microsoft.com/office/drawing/2014/main" id="{8FBA1F56-8744-454A-A863-C7BCE7368ADD}"/>
              </a:ext>
            </a:extLst>
          </p:cNvPr>
          <p:cNvSpPr/>
          <p:nvPr/>
        </p:nvSpPr>
        <p:spPr>
          <a:xfrm flipH="1" flipV="1">
            <a:off x="5705475" y="5876925"/>
            <a:ext cx="3613150" cy="922338"/>
          </a:xfrm>
          <a:prstGeom prst="bentArrow">
            <a:avLst>
              <a:gd name="adj1" fmla="val 16236"/>
              <a:gd name="adj2" fmla="val 25000"/>
              <a:gd name="adj3" fmla="val 25000"/>
              <a:gd name="adj4" fmla="val 39368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curva 14">
            <a:extLst>
              <a:ext uri="{FF2B5EF4-FFF2-40B4-BE49-F238E27FC236}">
                <a16:creationId xmlns:a16="http://schemas.microsoft.com/office/drawing/2014/main" id="{7909924B-CF39-499B-A130-B3B60929DD4D}"/>
              </a:ext>
            </a:extLst>
          </p:cNvPr>
          <p:cNvSpPr/>
          <p:nvPr/>
        </p:nvSpPr>
        <p:spPr>
          <a:xfrm flipV="1">
            <a:off x="3638550" y="5822950"/>
            <a:ext cx="1042988" cy="971550"/>
          </a:xfrm>
          <a:prstGeom prst="bentArrow">
            <a:avLst>
              <a:gd name="adj1" fmla="val 16236"/>
              <a:gd name="adj2" fmla="val 25000"/>
              <a:gd name="adj3" fmla="val 25000"/>
              <a:gd name="adj4" fmla="val 39368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curva 13">
            <a:extLst>
              <a:ext uri="{FF2B5EF4-FFF2-40B4-BE49-F238E27FC236}">
                <a16:creationId xmlns:a16="http://schemas.microsoft.com/office/drawing/2014/main" id="{CEBC7CCB-0286-46BA-8294-A72ECD49CFB8}"/>
              </a:ext>
            </a:extLst>
          </p:cNvPr>
          <p:cNvSpPr/>
          <p:nvPr/>
        </p:nvSpPr>
        <p:spPr>
          <a:xfrm flipV="1">
            <a:off x="1862138" y="5813425"/>
            <a:ext cx="2819400" cy="971550"/>
          </a:xfrm>
          <a:prstGeom prst="bentArrow">
            <a:avLst>
              <a:gd name="adj1" fmla="val 16236"/>
              <a:gd name="adj2" fmla="val 25000"/>
              <a:gd name="adj3" fmla="val 25000"/>
              <a:gd name="adj4" fmla="val 39368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2290" name="Titolo 1">
            <a:extLst>
              <a:ext uri="{FF2B5EF4-FFF2-40B4-BE49-F238E27FC236}">
                <a16:creationId xmlns:a16="http://schemas.microsoft.com/office/drawing/2014/main" id="{CA6A80D3-D0F5-4381-B847-7242D933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/>
              <a:t>PNRR: Missione 6 – Assistenza di prossimità e Farmacie</a:t>
            </a:r>
          </a:p>
        </p:txBody>
      </p:sp>
      <p:pic>
        <p:nvPicPr>
          <p:cNvPr id="35847" name="Immagine 2">
            <a:extLst>
              <a:ext uri="{FF2B5EF4-FFF2-40B4-BE49-F238E27FC236}">
                <a16:creationId xmlns:a16="http://schemas.microsoft.com/office/drawing/2014/main" id="{4317C8AC-F5B9-3365-AD61-1E89BC73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557338"/>
            <a:ext cx="10945812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CasellaDiTesto 3">
            <a:extLst>
              <a:ext uri="{FF2B5EF4-FFF2-40B4-BE49-F238E27FC236}">
                <a16:creationId xmlns:a16="http://schemas.microsoft.com/office/drawing/2014/main" id="{8B28DD18-4C5B-B3C6-831A-1EF5C23F3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2060575"/>
            <a:ext cx="79216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b="1">
                <a:solidFill>
                  <a:srgbClr val="C00000"/>
                </a:solidFill>
              </a:rPr>
              <a:t>1 </a:t>
            </a:r>
            <a:r>
              <a:rPr lang="it-IT" altLang="it-IT" sz="1100" b="1">
                <a:solidFill>
                  <a:srgbClr val="C00000"/>
                </a:solidFill>
              </a:rPr>
              <a:t>COT</a:t>
            </a:r>
          </a:p>
        </p:txBody>
      </p:sp>
      <p:sp>
        <p:nvSpPr>
          <p:cNvPr id="35849" name="Rettangolo 2">
            <a:extLst>
              <a:ext uri="{FF2B5EF4-FFF2-40B4-BE49-F238E27FC236}">
                <a16:creationId xmlns:a16="http://schemas.microsoft.com/office/drawing/2014/main" id="{86F07252-D8D1-F794-2465-7CEDBC342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1557338"/>
            <a:ext cx="6697663" cy="460375"/>
          </a:xfrm>
          <a:prstGeom prst="rect">
            <a:avLst/>
          </a:prstGeom>
          <a:solidFill>
            <a:srgbClr val="FFF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2400" b="1" dirty="0">
                <a:solidFill>
                  <a:srgbClr val="C00000"/>
                </a:solidFill>
                <a:latin typeface="Arial Narrow" panose="020B0604020202020204" pitchFamily="34" charset="0"/>
              </a:rPr>
              <a:t>Distretto (100.000 abitanti)</a:t>
            </a:r>
          </a:p>
        </p:txBody>
      </p:sp>
      <p:sp>
        <p:nvSpPr>
          <p:cNvPr id="35850" name="CasellaDiTesto 3">
            <a:extLst>
              <a:ext uri="{FF2B5EF4-FFF2-40B4-BE49-F238E27FC236}">
                <a16:creationId xmlns:a16="http://schemas.microsoft.com/office/drawing/2014/main" id="{5BD54BFE-B55F-B568-A56A-FEB139B0BBC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432175" y="5613400"/>
            <a:ext cx="1295400" cy="53816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b="1" dirty="0">
                <a:solidFill>
                  <a:srgbClr val="C00000"/>
                </a:solidFill>
              </a:rPr>
              <a:t>2 </a:t>
            </a:r>
            <a:r>
              <a:rPr lang="it-IT" altLang="it-IT" sz="1100" b="1" dirty="0" err="1">
                <a:solidFill>
                  <a:srgbClr val="C00000"/>
                </a:solidFill>
              </a:rPr>
              <a:t>CdC</a:t>
            </a:r>
            <a:r>
              <a:rPr lang="it-IT" altLang="it-IT" sz="1100" b="1" dirty="0">
                <a:solidFill>
                  <a:srgbClr val="C00000"/>
                </a:solidFill>
              </a:rPr>
              <a:t> Hub</a:t>
            </a:r>
            <a:br>
              <a:rPr lang="it-IT" altLang="it-IT" sz="1100" b="1" dirty="0">
                <a:solidFill>
                  <a:srgbClr val="C00000"/>
                </a:solidFill>
              </a:rPr>
            </a:br>
            <a:r>
              <a:rPr lang="it-IT" altLang="it-IT" sz="1100" b="1" dirty="0">
                <a:solidFill>
                  <a:srgbClr val="C00000"/>
                </a:solidFill>
              </a:rPr>
              <a:t>+ </a:t>
            </a:r>
            <a:r>
              <a:rPr lang="it-IT" altLang="it-IT" sz="1100" b="1" dirty="0" err="1">
                <a:solidFill>
                  <a:srgbClr val="C00000"/>
                </a:solidFill>
              </a:rPr>
              <a:t>CdC</a:t>
            </a:r>
            <a:r>
              <a:rPr lang="it-IT" altLang="it-IT" sz="1100" b="1" dirty="0">
                <a:solidFill>
                  <a:srgbClr val="C00000"/>
                </a:solidFill>
              </a:rPr>
              <a:t> </a:t>
            </a:r>
            <a:r>
              <a:rPr lang="it-IT" altLang="it-IT" sz="1100" b="1" dirty="0" err="1">
                <a:solidFill>
                  <a:srgbClr val="C00000"/>
                </a:solidFill>
              </a:rPr>
              <a:t>Spoke</a:t>
            </a:r>
            <a:endParaRPr lang="it-IT" altLang="it-IT" b="1" dirty="0">
              <a:solidFill>
                <a:srgbClr val="C00000"/>
              </a:solidFill>
            </a:endParaRPr>
          </a:p>
        </p:txBody>
      </p:sp>
      <p:sp>
        <p:nvSpPr>
          <p:cNvPr id="35851" name="CasellaDiTesto 3">
            <a:extLst>
              <a:ext uri="{FF2B5EF4-FFF2-40B4-BE49-F238E27FC236}">
                <a16:creationId xmlns:a16="http://schemas.microsoft.com/office/drawing/2014/main" id="{DEB88BC9-099B-2074-3C01-06B8595C872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43025" y="5613400"/>
            <a:ext cx="1296988" cy="53816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b="1" dirty="0">
                <a:solidFill>
                  <a:srgbClr val="C00000"/>
                </a:solidFill>
              </a:rPr>
              <a:t>1 </a:t>
            </a:r>
            <a:r>
              <a:rPr lang="it-IT" altLang="it-IT" sz="1100" b="1" dirty="0" err="1">
                <a:solidFill>
                  <a:srgbClr val="C00000"/>
                </a:solidFill>
              </a:rPr>
              <a:t>OdC</a:t>
            </a:r>
            <a:r>
              <a:rPr lang="it-IT" altLang="it-IT" sz="1100" b="1" dirty="0">
                <a:solidFill>
                  <a:srgbClr val="C00000"/>
                </a:solidFill>
              </a:rPr>
              <a:t> </a:t>
            </a:r>
            <a:br>
              <a:rPr lang="it-IT" altLang="it-IT" sz="1100" b="1" dirty="0">
                <a:solidFill>
                  <a:srgbClr val="C00000"/>
                </a:solidFill>
              </a:rPr>
            </a:br>
            <a:r>
              <a:rPr lang="it-IT" altLang="it-IT" sz="1100" b="1" dirty="0">
                <a:solidFill>
                  <a:srgbClr val="C00000"/>
                </a:solidFill>
              </a:rPr>
              <a:t>20 Posti Letto</a:t>
            </a:r>
            <a:endParaRPr lang="it-IT" altLang="it-IT" b="1" dirty="0">
              <a:solidFill>
                <a:srgbClr val="C00000"/>
              </a:solidFill>
            </a:endParaRPr>
          </a:p>
        </p:txBody>
      </p:sp>
      <p:sp>
        <p:nvSpPr>
          <p:cNvPr id="35852" name="CasellaDiTesto 3">
            <a:extLst>
              <a:ext uri="{FF2B5EF4-FFF2-40B4-BE49-F238E27FC236}">
                <a16:creationId xmlns:a16="http://schemas.microsoft.com/office/drawing/2014/main" id="{72F61BFC-3F19-35B4-8981-B50C1E57E11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81800" y="5300663"/>
            <a:ext cx="1296988" cy="53816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b="1">
                <a:solidFill>
                  <a:srgbClr val="C00000"/>
                </a:solidFill>
              </a:rPr>
              <a:t>1 </a:t>
            </a:r>
            <a:r>
              <a:rPr lang="it-IT" altLang="it-IT" sz="1100" b="1">
                <a:solidFill>
                  <a:srgbClr val="C00000"/>
                </a:solidFill>
              </a:rPr>
              <a:t>Hospice</a:t>
            </a:r>
            <a:br>
              <a:rPr lang="it-IT" altLang="it-IT" sz="1100" b="1">
                <a:solidFill>
                  <a:srgbClr val="C00000"/>
                </a:solidFill>
              </a:rPr>
            </a:br>
            <a:r>
              <a:rPr lang="it-IT" altLang="it-IT" sz="1100" b="1">
                <a:solidFill>
                  <a:srgbClr val="C00000"/>
                </a:solidFill>
              </a:rPr>
              <a:t>10 Posti Letto</a:t>
            </a:r>
            <a:endParaRPr lang="it-IT" altLang="it-IT" b="1">
              <a:solidFill>
                <a:srgbClr val="C00000"/>
              </a:solidFill>
            </a:endParaRPr>
          </a:p>
        </p:txBody>
      </p:sp>
      <p:sp>
        <p:nvSpPr>
          <p:cNvPr id="35853" name="CasellaDiTesto 3">
            <a:extLst>
              <a:ext uri="{FF2B5EF4-FFF2-40B4-BE49-F238E27FC236}">
                <a16:creationId xmlns:a16="http://schemas.microsoft.com/office/drawing/2014/main" id="{219D4B6A-4127-341D-FB7A-19FCEF48996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72488" y="5594350"/>
            <a:ext cx="12954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b="1">
                <a:solidFill>
                  <a:srgbClr val="C00000"/>
                </a:solidFill>
              </a:rPr>
              <a:t>1 </a:t>
            </a:r>
            <a:r>
              <a:rPr lang="it-IT" altLang="it-IT" sz="1100" b="1">
                <a:solidFill>
                  <a:srgbClr val="C00000"/>
                </a:solidFill>
              </a:rPr>
              <a:t>USCA</a:t>
            </a:r>
            <a:endParaRPr lang="it-IT" altLang="it-IT" b="1">
              <a:solidFill>
                <a:srgbClr val="C00000"/>
              </a:solidFill>
            </a:endParaRPr>
          </a:p>
        </p:txBody>
      </p:sp>
      <p:sp>
        <p:nvSpPr>
          <p:cNvPr id="22543" name="CasellaDiTesto 3">
            <a:extLst>
              <a:ext uri="{FF2B5EF4-FFF2-40B4-BE49-F238E27FC236}">
                <a16:creationId xmlns:a16="http://schemas.microsoft.com/office/drawing/2014/main" id="{8BEFC1D2-C464-43CF-94EB-17698F7E1E0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248525" y="4741863"/>
            <a:ext cx="1079500" cy="415925"/>
          </a:xfrm>
          <a:prstGeom prst="rect">
            <a:avLst/>
          </a:prstGeom>
          <a:solidFill>
            <a:srgbClr val="ED782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1050" b="1">
                <a:solidFill>
                  <a:schemeClr val="bg1"/>
                </a:solidFill>
              </a:rPr>
              <a:t>Standard 10% 2.790 over 65</a:t>
            </a:r>
          </a:p>
        </p:txBody>
      </p:sp>
      <p:sp>
        <p:nvSpPr>
          <p:cNvPr id="35855" name="CasellaDiTesto 3">
            <a:extLst>
              <a:ext uri="{FF2B5EF4-FFF2-40B4-BE49-F238E27FC236}">
                <a16:creationId xmlns:a16="http://schemas.microsoft.com/office/drawing/2014/main" id="{12E440E3-B444-32AA-0E8E-28314BBC549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256588" y="2852738"/>
            <a:ext cx="2917825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it-IT" sz="1200" b="1">
                <a:solidFill>
                  <a:srgbClr val="C00000"/>
                </a:solidFill>
                <a:latin typeface="Arial Narrow" panose="020B0604020202020204" pitchFamily="34" charset="0"/>
              </a:rPr>
              <a:t>Cure domiciliari di base: </a:t>
            </a:r>
            <a:r>
              <a:rPr lang="it-IT" altLang="it-IT" sz="1200">
                <a:solidFill>
                  <a:srgbClr val="C00000"/>
                </a:solidFill>
                <a:latin typeface="Arial Narrow" panose="020B0604020202020204" pitchFamily="34" charset="0"/>
              </a:rPr>
              <a:t>1.674 pz (60%)</a:t>
            </a:r>
            <a:r>
              <a:rPr lang="it-IT" altLang="it-IT" sz="1200" b="1">
                <a:solidFill>
                  <a:srgbClr val="C00000"/>
                </a:solidFill>
                <a:latin typeface="Arial Narrow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200" b="1">
                <a:solidFill>
                  <a:srgbClr val="C00000"/>
                </a:solidFill>
                <a:latin typeface="Arial Narrow" panose="020B0604020202020204" pitchFamily="34" charset="0"/>
              </a:rPr>
              <a:t>ADI di I livello: </a:t>
            </a:r>
            <a:r>
              <a:rPr lang="it-IT" altLang="it-IT" sz="1200">
                <a:solidFill>
                  <a:srgbClr val="C00000"/>
                </a:solidFill>
                <a:latin typeface="Arial Narrow" panose="020B0604020202020204" pitchFamily="34" charset="0"/>
              </a:rPr>
              <a:t>558 pz (20%)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200" b="1">
                <a:solidFill>
                  <a:srgbClr val="C00000"/>
                </a:solidFill>
                <a:latin typeface="Arial Narrow" panose="020B0604020202020204" pitchFamily="34" charset="0"/>
              </a:rPr>
              <a:t>ADI di II livello: </a:t>
            </a:r>
            <a:r>
              <a:rPr lang="it-IT" altLang="it-IT" sz="1200">
                <a:solidFill>
                  <a:srgbClr val="C00000"/>
                </a:solidFill>
                <a:latin typeface="Arial Narrow" panose="020B0604020202020204" pitchFamily="34" charset="0"/>
              </a:rPr>
              <a:t>279 pz (10%)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200" b="1">
                <a:solidFill>
                  <a:srgbClr val="C00000"/>
                </a:solidFill>
                <a:latin typeface="Arial Narrow" panose="020B0604020202020204" pitchFamily="34" charset="0"/>
              </a:rPr>
              <a:t>ADI di III livello: </a:t>
            </a:r>
            <a:r>
              <a:rPr lang="it-IT" altLang="it-IT" sz="1200">
                <a:solidFill>
                  <a:srgbClr val="C00000"/>
                </a:solidFill>
                <a:latin typeface="Arial Narrow" panose="020B0604020202020204" pitchFamily="34" charset="0"/>
              </a:rPr>
              <a:t>112 pz (4%)</a:t>
            </a:r>
            <a:endParaRPr lang="it-IT" altLang="it-IT" sz="1200" b="1">
              <a:solidFill>
                <a:srgbClr val="C00000"/>
              </a:solidFill>
              <a:latin typeface="Arial Narrow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200" b="1">
                <a:solidFill>
                  <a:srgbClr val="C00000"/>
                </a:solidFill>
                <a:latin typeface="Arial Narrow" panose="020B0604020202020204" pitchFamily="34" charset="0"/>
              </a:rPr>
              <a:t>Cure palliative domiciliari: </a:t>
            </a:r>
            <a:r>
              <a:rPr lang="it-IT" altLang="it-IT" sz="1200">
                <a:solidFill>
                  <a:srgbClr val="C00000"/>
                </a:solidFill>
                <a:latin typeface="Arial Narrow" panose="020B0604020202020204" pitchFamily="34" charset="0"/>
              </a:rPr>
              <a:t>167 pz (6%)</a:t>
            </a:r>
            <a:endParaRPr lang="it-IT" altLang="it-IT" sz="1200" b="1">
              <a:solidFill>
                <a:srgbClr val="C00000"/>
              </a:solidFill>
              <a:latin typeface="Arial Narrow" panose="020B0604020202020204" pitchFamily="34" charset="0"/>
            </a:endParaRPr>
          </a:p>
        </p:txBody>
      </p:sp>
      <p:sp>
        <p:nvSpPr>
          <p:cNvPr id="35856" name="CasellaDiTesto 3">
            <a:extLst>
              <a:ext uri="{FF2B5EF4-FFF2-40B4-BE49-F238E27FC236}">
                <a16:creationId xmlns:a16="http://schemas.microsoft.com/office/drawing/2014/main" id="{BB49CB3F-7402-C60E-5735-B785BC15967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133975" y="3914775"/>
            <a:ext cx="2355850" cy="246063"/>
          </a:xfrm>
          <a:prstGeom prst="rect">
            <a:avLst/>
          </a:prstGeom>
          <a:solidFill>
            <a:srgbClr val="67C1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1000" b="1">
                <a:solidFill>
                  <a:schemeClr val="bg1"/>
                </a:solidFill>
              </a:rPr>
              <a:t>Popolazione over 65 – 27.900 (28%)</a:t>
            </a:r>
          </a:p>
        </p:txBody>
      </p:sp>
      <p:pic>
        <p:nvPicPr>
          <p:cNvPr id="35857" name="Immagine 4">
            <a:extLst>
              <a:ext uri="{FF2B5EF4-FFF2-40B4-BE49-F238E27FC236}">
                <a16:creationId xmlns:a16="http://schemas.microsoft.com/office/drawing/2014/main" id="{65175F36-EBC2-95E3-39DB-DBB40DA1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5791200"/>
            <a:ext cx="7778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467781D7-5E4F-45C5-B122-41AA305515B6}"/>
              </a:ext>
            </a:extLst>
          </p:cNvPr>
          <p:cNvSpPr/>
          <p:nvPr/>
        </p:nvSpPr>
        <p:spPr>
          <a:xfrm rot="10800000" flipV="1">
            <a:off x="5016500" y="4233863"/>
            <a:ext cx="454025" cy="1487487"/>
          </a:xfrm>
          <a:prstGeom prst="downArrow">
            <a:avLst>
              <a:gd name="adj1" fmla="val 26509"/>
              <a:gd name="adj2" fmla="val 500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5859" name="CasellaDiTesto 5">
            <a:extLst>
              <a:ext uri="{FF2B5EF4-FFF2-40B4-BE49-F238E27FC236}">
                <a16:creationId xmlns:a16="http://schemas.microsoft.com/office/drawing/2014/main" id="{BDDC81D2-9AB4-0914-BA22-AD27D527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6508750"/>
            <a:ext cx="10112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400" b="1" dirty="0">
                <a:latin typeface="Trebuchet MS" panose="020B070302020209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FARMACIE</a:t>
            </a:r>
          </a:p>
        </p:txBody>
      </p:sp>
      <p:sp>
        <p:nvSpPr>
          <p:cNvPr id="19" name="CasellaDiTesto 3">
            <a:extLst>
              <a:ext uri="{FF2B5EF4-FFF2-40B4-BE49-F238E27FC236}">
                <a16:creationId xmlns:a16="http://schemas.microsoft.com/office/drawing/2014/main" id="{19B6DA83-DEF6-46D3-BB8D-BE8CD911D1A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694363" y="5997575"/>
            <a:ext cx="557212" cy="369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b="1" dirty="0"/>
              <a:t>30</a:t>
            </a:r>
          </a:p>
        </p:txBody>
      </p:sp>
      <p:sp>
        <p:nvSpPr>
          <p:cNvPr id="22" name="Freccia curva 21">
            <a:extLst>
              <a:ext uri="{FF2B5EF4-FFF2-40B4-BE49-F238E27FC236}">
                <a16:creationId xmlns:a16="http://schemas.microsoft.com/office/drawing/2014/main" id="{E86B77CD-EE99-4289-BF37-9D5580E5E22E}"/>
              </a:ext>
            </a:extLst>
          </p:cNvPr>
          <p:cNvSpPr/>
          <p:nvPr/>
        </p:nvSpPr>
        <p:spPr>
          <a:xfrm rot="5400000" flipV="1">
            <a:off x="5103813" y="4814888"/>
            <a:ext cx="831850" cy="939800"/>
          </a:xfrm>
          <a:prstGeom prst="bentArrow">
            <a:avLst>
              <a:gd name="adj1" fmla="val 16236"/>
              <a:gd name="adj2" fmla="val 25000"/>
              <a:gd name="adj3" fmla="val 25000"/>
              <a:gd name="adj4" fmla="val 39368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68ADA5DB-554D-4F92-BA76-17F354A941A5}"/>
              </a:ext>
            </a:extLst>
          </p:cNvPr>
          <p:cNvSpPr/>
          <p:nvPr/>
        </p:nvSpPr>
        <p:spPr>
          <a:xfrm rot="10800000" flipV="1">
            <a:off x="5183188" y="3624263"/>
            <a:ext cx="120650" cy="22701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27CC6-F39C-466B-B0A0-EFD9824C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Proposte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D0CC5C-16D9-431B-AF8E-42E0214C2098}"/>
              </a:ext>
            </a:extLst>
          </p:cNvPr>
          <p:cNvSpPr txBox="1"/>
          <p:nvPr/>
        </p:nvSpPr>
        <p:spPr>
          <a:xfrm>
            <a:off x="644525" y="1268760"/>
            <a:ext cx="10923588" cy="50937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Definizione di un documento programmatico-organizzativo sul ruolo delle Farmacie nell’ambito della Missione 6 del PNRR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7B4F"/>
                </a:solidFill>
                <a:latin typeface="+mn-lt"/>
              </a:rPr>
              <a:t>Case della comunità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7B4F"/>
                </a:solidFill>
                <a:latin typeface="+mn-lt"/>
              </a:rPr>
              <a:t>Ospedali di comunità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7B4F"/>
                </a:solidFill>
                <a:latin typeface="+mn-lt"/>
              </a:rPr>
              <a:t>Centrali Operative Territoriali (COT)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7B4F"/>
                </a:solidFill>
                <a:latin typeface="+mn-lt"/>
              </a:rPr>
              <a:t>Assistenza Domiciliare Integrata (ADI)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it-IT" sz="2000" dirty="0">
              <a:solidFill>
                <a:srgbClr val="007B4F"/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Rimodulazione della fase sperimentale della Farmacia dei Servizi sulla aderenza e riconciliazione terapeutica, su specifiche categorie di farmaci ed evitando che il farmacista diventi un semplice compilatore di questionari aspecifici e discrezionali 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7B4F"/>
                </a:solidFill>
                <a:latin typeface="+mn-lt"/>
              </a:rPr>
              <a:t>Farmaci per la BPCO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7B4F"/>
                </a:solidFill>
                <a:latin typeface="+mn-lt"/>
              </a:rPr>
              <a:t>Farmaci per lo Scompenso Cardiaco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7B4F"/>
                </a:solidFill>
                <a:latin typeface="+mn-lt"/>
              </a:rPr>
              <a:t>Farmaci per il diabete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ww.3coidecius.it/wp-content/uploads/2018/05/grazie.png">
            <a:extLst>
              <a:ext uri="{FF2B5EF4-FFF2-40B4-BE49-F238E27FC236}">
                <a16:creationId xmlns:a16="http://schemas.microsoft.com/office/drawing/2014/main" id="{8DE50893-962C-1B01-697A-D827DBB3E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908300"/>
            <a:ext cx="4445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itolo 1">
            <a:extLst>
              <a:ext uri="{FF2B5EF4-FFF2-40B4-BE49-F238E27FC236}">
                <a16:creationId xmlns:a16="http://schemas.microsoft.com/office/drawing/2014/main" id="{B60A00E3-7512-427B-B98A-BDE7D157E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5163"/>
            <a:ext cx="12192000" cy="169545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4000" b="1" dirty="0">
                <a:solidFill>
                  <a:schemeClr val="bg1"/>
                </a:solidFill>
                <a:latin typeface="+mn-lt"/>
              </a:rPr>
              <a:t>Generare conoscenze</a:t>
            </a:r>
            <a:br>
              <a:rPr lang="it-IT" altLang="it-IT" sz="4000" b="1" dirty="0">
                <a:solidFill>
                  <a:schemeClr val="bg1"/>
                </a:solidFill>
                <a:latin typeface="+mn-lt"/>
              </a:rPr>
            </a:br>
            <a:r>
              <a:rPr lang="it-IT" altLang="it-IT" sz="4000" b="1" dirty="0">
                <a:solidFill>
                  <a:schemeClr val="bg1"/>
                </a:solidFill>
                <a:latin typeface="+mn-lt"/>
              </a:rPr>
              <a:t>per produrre pianificazione</a:t>
            </a:r>
            <a:br>
              <a:rPr lang="it-IT" altLang="it-IT" sz="4000" b="1" dirty="0">
                <a:solidFill>
                  <a:schemeClr val="bg1"/>
                </a:solidFill>
                <a:latin typeface="+mn-lt"/>
              </a:rPr>
            </a:br>
            <a:br>
              <a:rPr lang="it-IT" altLang="it-IT" sz="4000" b="1" dirty="0">
                <a:solidFill>
                  <a:schemeClr val="bg1"/>
                </a:solidFill>
                <a:latin typeface="+mn-lt"/>
              </a:rPr>
            </a:br>
            <a:r>
              <a:rPr lang="it-IT" altLang="it-IT" sz="3200" dirty="0">
                <a:solidFill>
                  <a:schemeClr val="bg1"/>
                </a:solidFill>
                <a:hlinkClick r:id="rId3"/>
              </a:rPr>
              <a:t>https://fondazioneres.it/</a:t>
            </a:r>
            <a:br>
              <a:rPr lang="it-IT" altLang="it-IT" sz="3200" dirty="0">
                <a:solidFill>
                  <a:schemeClr val="bg1"/>
                </a:solidFill>
              </a:rPr>
            </a:br>
            <a:endParaRPr lang="it-IT" altLang="it-IT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892" name="Rettangolo 10">
            <a:extLst>
              <a:ext uri="{FF2B5EF4-FFF2-40B4-BE49-F238E27FC236}">
                <a16:creationId xmlns:a16="http://schemas.microsoft.com/office/drawing/2014/main" id="{1C30DAD7-C98B-3EC8-A670-B7A86E205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0650" y="2384425"/>
            <a:ext cx="2773363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750"/>
              </a:spcBef>
            </a:pPr>
            <a:r>
              <a:rPr lang="it-IT" altLang="it-IT" sz="2000" i="1">
                <a:latin typeface="Gill Sans" panose="020B0502020104020203" pitchFamily="34" charset="-79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Gill Sans" panose="020B0502020104020203" pitchFamily="34" charset="-79"/>
              </a:rPr>
              <a:t>Nello Martini</a:t>
            </a:r>
          </a:p>
          <a:p>
            <a:pPr>
              <a:spcBef>
                <a:spcPts val="750"/>
              </a:spcBef>
            </a:pPr>
            <a:r>
              <a:rPr lang="it-IT" altLang="it-IT" sz="2000" i="1">
                <a:latin typeface="Gill Sans" panose="020B0502020104020203" pitchFamily="34" charset="-79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Gill Sans" panose="020B0502020104020203" pitchFamily="34" charset="-79"/>
              </a:rPr>
              <a:t>Aldo P. Maggioni</a:t>
            </a:r>
          </a:p>
          <a:p>
            <a:pPr>
              <a:spcBef>
                <a:spcPts val="750"/>
              </a:spcBef>
            </a:pPr>
            <a:r>
              <a:rPr lang="it-IT" altLang="it-IT" sz="2000" i="1">
                <a:latin typeface="Gill Sans" panose="020B0502020104020203" pitchFamily="34" charset="-79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Gill Sans" panose="020B0502020104020203" pitchFamily="34" charset="-79"/>
              </a:rPr>
              <a:t>Carlo Piccinni</a:t>
            </a:r>
          </a:p>
          <a:p>
            <a:pPr>
              <a:spcBef>
                <a:spcPts val="750"/>
              </a:spcBef>
            </a:pPr>
            <a:r>
              <a:rPr lang="it-IT" altLang="it-IT" sz="2000" i="1">
                <a:latin typeface="Gill Sans" panose="020B0502020104020203" pitchFamily="34" charset="-79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Gill Sans" panose="020B0502020104020203" pitchFamily="34" charset="-79"/>
              </a:rPr>
              <a:t>Antonella Pedrini </a:t>
            </a:r>
          </a:p>
          <a:p>
            <a:pPr>
              <a:spcBef>
                <a:spcPts val="750"/>
              </a:spcBef>
            </a:pPr>
            <a:r>
              <a:rPr lang="it-IT" altLang="it-IT" sz="2000" i="1">
                <a:latin typeface="Gill Sans" panose="020B0502020104020203" pitchFamily="34" charset="-79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Gill Sans" panose="020B0502020104020203" pitchFamily="34" charset="-79"/>
              </a:rPr>
              <a:t>Letizia Dondi</a:t>
            </a:r>
          </a:p>
          <a:p>
            <a:pPr>
              <a:spcBef>
                <a:spcPts val="750"/>
              </a:spcBef>
            </a:pPr>
            <a:r>
              <a:rPr lang="it-IT" altLang="it-IT" sz="2000" i="1">
                <a:latin typeface="Gill Sans" panose="020B0502020104020203" pitchFamily="34" charset="-79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Gill Sans" panose="020B0502020104020203" pitchFamily="34" charset="-79"/>
              </a:rPr>
              <a:t>Silvia Calabria</a:t>
            </a:r>
          </a:p>
          <a:p>
            <a:pPr>
              <a:spcBef>
                <a:spcPts val="750"/>
              </a:spcBef>
            </a:pPr>
            <a:r>
              <a:rPr lang="it-IT" altLang="it-IT" sz="2000" i="1">
                <a:latin typeface="Gill Sans" panose="020B0502020104020203" pitchFamily="34" charset="-79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Gill Sans" panose="020B0502020104020203" pitchFamily="34" charset="-79"/>
              </a:rPr>
              <a:t>Giulia Ronconi</a:t>
            </a:r>
          </a:p>
          <a:p>
            <a:pPr>
              <a:spcBef>
                <a:spcPts val="750"/>
              </a:spcBef>
            </a:pPr>
            <a:r>
              <a:rPr lang="it-IT" altLang="it-IT" sz="2000" i="1">
                <a:latin typeface="Gill Sans" panose="020B0502020104020203" pitchFamily="34" charset="-79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Gill Sans" panose="020B0502020104020203" pitchFamily="34" charset="-79"/>
              </a:rPr>
              <a:t>Leonardo Dondi </a:t>
            </a:r>
          </a:p>
          <a:p>
            <a:pPr>
              <a:spcBef>
                <a:spcPts val="750"/>
              </a:spcBef>
            </a:pPr>
            <a:r>
              <a:rPr lang="it-IT" altLang="it-IT" sz="2000" i="1">
                <a:latin typeface="Gill Sans" panose="020B0502020104020203" pitchFamily="34" charset="-79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Gill Sans" panose="020B0502020104020203" pitchFamily="34" charset="-79"/>
              </a:rPr>
              <a:t>Irene Dell’anno</a:t>
            </a:r>
          </a:p>
        </p:txBody>
      </p:sp>
      <p:sp>
        <p:nvSpPr>
          <p:cNvPr id="37893" name="Rettangolo 1">
            <a:extLst>
              <a:ext uri="{FF2B5EF4-FFF2-40B4-BE49-F238E27FC236}">
                <a16:creationId xmlns:a16="http://schemas.microsoft.com/office/drawing/2014/main" id="{E28D0B90-3FD1-8CA9-E49B-436D71152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038" y="6015038"/>
            <a:ext cx="25701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ts val="750"/>
              </a:spcBef>
            </a:pPr>
            <a:r>
              <a:rPr lang="it-IT" altLang="it-IT" sz="2000" i="1">
                <a:latin typeface="Gill Sans" panose="020B0502020104020203" pitchFamily="34" charset="-79"/>
              </a:rPr>
              <a:t>Immacolata Esposito</a:t>
            </a:r>
          </a:p>
          <a:p>
            <a:pPr algn="r">
              <a:spcBef>
                <a:spcPts val="750"/>
              </a:spcBef>
            </a:pPr>
            <a:r>
              <a:rPr lang="it-IT" altLang="it-IT" sz="2000" i="1">
                <a:latin typeface="Gill Sans" panose="020B0502020104020203" pitchFamily="34" charset="-79"/>
              </a:rPr>
              <a:t>Alice Addesi</a:t>
            </a:r>
          </a:p>
        </p:txBody>
      </p:sp>
      <p:pic>
        <p:nvPicPr>
          <p:cNvPr id="37894" name="Immagine 3">
            <a:extLst>
              <a:ext uri="{FF2B5EF4-FFF2-40B4-BE49-F238E27FC236}">
                <a16:creationId xmlns:a16="http://schemas.microsoft.com/office/drawing/2014/main" id="{79534D12-A68C-91AB-48BE-57828F27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5937250"/>
            <a:ext cx="18240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3">
            <a:extLst>
              <a:ext uri="{FF2B5EF4-FFF2-40B4-BE49-F238E27FC236}">
                <a16:creationId xmlns:a16="http://schemas.microsoft.com/office/drawing/2014/main" id="{F45CE386-08D2-4677-B686-115A9474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dirty="0"/>
              <a:t>Sommario</a:t>
            </a:r>
            <a:endParaRPr lang="it-IT" altLang="it-IT" sz="3600" dirty="0">
              <a:solidFill>
                <a:srgbClr val="FFFFFF"/>
              </a:solidFill>
            </a:endParaRPr>
          </a:p>
        </p:txBody>
      </p:sp>
      <p:sp>
        <p:nvSpPr>
          <p:cNvPr id="18435" name="CasellaDiTesto 5">
            <a:extLst>
              <a:ext uri="{FF2B5EF4-FFF2-40B4-BE49-F238E27FC236}">
                <a16:creationId xmlns:a16="http://schemas.microsoft.com/office/drawing/2014/main" id="{2AE8B08F-5676-4269-A105-D1863AEB4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628775"/>
            <a:ext cx="105854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b="1" dirty="0">
                <a:solidFill>
                  <a:srgbClr val="007B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Premessa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b="1" dirty="0">
                <a:solidFill>
                  <a:srgbClr val="007B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fasi di evoluzione dei farmaci e la crisi del sistema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trasferimento dei farmaci dalla DD e DPC alla Convenzionata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della remunerazione delle Farmacie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Farmacia e il DM 77: la Farmacia dei Servizi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616170EC-B101-4630-8A9F-1F8B358F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Il modello della assistenza farmaceutica </a:t>
            </a:r>
            <a:br>
              <a:rPr lang="it-IT" altLang="it-IT" sz="3600" dirty="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it-IT" altLang="it-IT" sz="36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gli anni ‘80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C0DF386-01F2-47B4-A5B1-ADD50D1C8A00}"/>
              </a:ext>
            </a:extLst>
          </p:cNvPr>
          <p:cNvGraphicFramePr>
            <a:graphicFrameLocks noGrp="1"/>
          </p:cNvGraphicFramePr>
          <p:nvPr/>
        </p:nvGraphicFramePr>
        <p:xfrm>
          <a:off x="3228975" y="1990725"/>
          <a:ext cx="5734050" cy="3998913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10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VARIABILE 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MODELLO           CHIMICO 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>
                      <a:lvl1pPr marL="889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Prevalenza 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Alta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>
                      <a:lvl1pPr marL="889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Prezzo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Basso 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625">
                <a:tc>
                  <a:txBody>
                    <a:bodyPr/>
                    <a:lstStyle>
                      <a:lvl1pPr marL="889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Modello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Blockbusters</a:t>
                      </a:r>
                      <a:endParaRPr kumimoji="0" lang="it-IT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3313">
                <a:tc gridSpan="2">
                  <a:txBody>
                    <a:bodyPr/>
                    <a:lstStyle>
                      <a:lvl1pPr marL="889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La centralità della farmacia nella gestione del processo assistenziale 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60" name="CasellaDiTesto 4">
            <a:extLst>
              <a:ext uri="{FF2B5EF4-FFF2-40B4-BE49-F238E27FC236}">
                <a16:creationId xmlns:a16="http://schemas.microsoft.com/office/drawing/2014/main" id="{2404C69D-679B-595C-E0AF-59E71E19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1344613"/>
            <a:ext cx="502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2400" b="1">
                <a:solidFill>
                  <a:srgbClr val="007B4F"/>
                </a:solidFill>
              </a:rPr>
              <a:t>IL MODELLO CHIMICO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8F1E5DB6-8226-42FB-AE30-4C922C2E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dirty="0">
                <a:solidFill>
                  <a:srgbClr val="FFFFFF"/>
                </a:solidFill>
              </a:rPr>
              <a:t>La farmacia al centro dell’intero processo assistenziale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C70DD3B-E23A-471D-BAE2-F92AF5E2F7C5}"/>
              </a:ext>
            </a:extLst>
          </p:cNvPr>
          <p:cNvGraphicFramePr>
            <a:graphicFrameLocks noGrp="1"/>
          </p:cNvGraphicFramePr>
          <p:nvPr/>
        </p:nvGraphicFramePr>
        <p:xfrm>
          <a:off x="2279650" y="1700213"/>
          <a:ext cx="6985000" cy="2924175"/>
        </p:xfrm>
        <a:graphic>
          <a:graphicData uri="http://schemas.openxmlformats.org/drawingml/2006/table">
            <a:tbl>
              <a:tblPr/>
              <a:tblGrid>
                <a:gridCol w="154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98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MODELLO CHIMICO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ANNO 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SPESA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CONVENZIONATA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SPESA        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ACQUISTI DIRETTI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2000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80 %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20 %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0C45323-2855-4F21-8031-EAB361E04EB9}"/>
              </a:ext>
            </a:extLst>
          </p:cNvPr>
          <p:cNvGraphicFramePr>
            <a:graphicFrameLocks noGrp="1"/>
          </p:cNvGraphicFramePr>
          <p:nvPr/>
        </p:nvGraphicFramePr>
        <p:xfrm>
          <a:off x="3386138" y="2205038"/>
          <a:ext cx="5734050" cy="3990975"/>
        </p:xfrm>
        <a:graphic>
          <a:graphicData uri="http://schemas.openxmlformats.org/drawingml/2006/table">
            <a:tbl>
              <a:tblPr/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10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VARIABILE 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MODELLO </a:t>
                      </a:r>
                      <a:b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BIOTECH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>
                      <a:lvl1pPr marL="889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Prevalenza 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Bassa 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>
                      <a:lvl1pPr marL="889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Prezzo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Molto Alto 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25">
                <a:tc>
                  <a:txBody>
                    <a:bodyPr/>
                    <a:lstStyle>
                      <a:lvl1pPr marL="889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Modello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Niche busters 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175">
                <a:tc gridSpan="2">
                  <a:txBody>
                    <a:bodyPr/>
                    <a:lstStyle>
                      <a:lvl1pPr marL="889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La marginalità della farmacia nella gestione del processo assistenziale </a:t>
                      </a:r>
                      <a:endParaRPr kumimoji="0" lang="it-IT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49" name="Titolo 1">
            <a:extLst>
              <a:ext uri="{FF2B5EF4-FFF2-40B4-BE49-F238E27FC236}">
                <a16:creationId xmlns:a16="http://schemas.microsoft.com/office/drawing/2014/main" id="{8F24CD2B-536C-4DC3-AF7F-14D1A1C0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4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Il modello della assistenza farmaceutica </a:t>
            </a:r>
            <a:br>
              <a:rPr lang="it-IT" altLang="it-IT" sz="4000" dirty="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it-IT" altLang="it-IT" sz="4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gli anni 2000</a:t>
            </a:r>
          </a:p>
        </p:txBody>
      </p:sp>
      <p:sp>
        <p:nvSpPr>
          <p:cNvPr id="16406" name="CasellaDiTesto 4">
            <a:extLst>
              <a:ext uri="{FF2B5EF4-FFF2-40B4-BE49-F238E27FC236}">
                <a16:creationId xmlns:a16="http://schemas.microsoft.com/office/drawing/2014/main" id="{E57F5375-FEC8-39DE-C6AC-9CAFA92A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1309688"/>
            <a:ext cx="10758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2400" b="1">
                <a:solidFill>
                  <a:srgbClr val="007B4F"/>
                </a:solidFill>
              </a:rPr>
              <a:t>IL MODELLO BIOTECH </a:t>
            </a:r>
            <a:br>
              <a:rPr lang="it-IT" altLang="it-IT" sz="2400" b="1">
                <a:solidFill>
                  <a:srgbClr val="007B4F"/>
                </a:solidFill>
              </a:rPr>
            </a:br>
            <a:r>
              <a:rPr lang="it-IT" altLang="it-IT" sz="2400" b="1">
                <a:solidFill>
                  <a:srgbClr val="007B4F"/>
                </a:solidFill>
              </a:rPr>
              <a:t>TERAPIE A BERSAGLIO MOLECOLARE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A68C5635-8FD7-4F20-A2A5-3B6A8B54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dirty="0">
                <a:solidFill>
                  <a:srgbClr val="FFFFFF"/>
                </a:solidFill>
              </a:rPr>
              <a:t>L’impatto sulla farmacia del modello biotech e</a:t>
            </a:r>
            <a:br>
              <a:rPr lang="it-IT" altLang="it-IT" sz="3600" dirty="0">
                <a:solidFill>
                  <a:srgbClr val="FFFFFF"/>
                </a:solidFill>
              </a:rPr>
            </a:br>
            <a:r>
              <a:rPr lang="it-IT" altLang="it-IT" sz="3600" dirty="0">
                <a:solidFill>
                  <a:srgbClr val="FFFFFF"/>
                </a:solidFill>
              </a:rPr>
              <a:t>la marginalità progressiva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1C0384C-C721-4706-910F-39B327E463C0}"/>
              </a:ext>
            </a:extLst>
          </p:cNvPr>
          <p:cNvGraphicFramePr>
            <a:graphicFrameLocks noGrp="1"/>
          </p:cNvGraphicFramePr>
          <p:nvPr/>
        </p:nvGraphicFramePr>
        <p:xfrm>
          <a:off x="2279650" y="1844675"/>
          <a:ext cx="6985000" cy="3717925"/>
        </p:xfrm>
        <a:graphic>
          <a:graphicData uri="http://schemas.openxmlformats.org/drawingml/2006/table">
            <a:tbl>
              <a:tblPr/>
              <a:tblGrid>
                <a:gridCol w="154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ANNO 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MOELLO CHIMICO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SPESA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CONVENZIONATA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MODELLO BIOTECH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SPESA        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ACQUISTI DIRETTI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2000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80 %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20 %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2010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60 %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40 %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2020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40 %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60 %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Oltre il 2020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30 %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70 %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0D64AAC-26D8-4A7D-B05F-722DCD81C4C0}"/>
              </a:ext>
            </a:extLst>
          </p:cNvPr>
          <p:cNvCxnSpPr>
            <a:cxnSpLocks/>
          </p:cNvCxnSpPr>
          <p:nvPr/>
        </p:nvCxnSpPr>
        <p:spPr>
          <a:xfrm>
            <a:off x="4619625" y="3141663"/>
            <a:ext cx="0" cy="2203450"/>
          </a:xfrm>
          <a:prstGeom prst="straightConnector1">
            <a:avLst/>
          </a:prstGeom>
          <a:ln w="38100" cmpd="sng">
            <a:solidFill>
              <a:srgbClr val="007B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CFBEA248-8B24-404E-8F8D-E7CFF3189F16}"/>
              </a:ext>
            </a:extLst>
          </p:cNvPr>
          <p:cNvCxnSpPr>
            <a:cxnSpLocks/>
          </p:cNvCxnSpPr>
          <p:nvPr/>
        </p:nvCxnSpPr>
        <p:spPr>
          <a:xfrm flipV="1">
            <a:off x="7464425" y="3141663"/>
            <a:ext cx="0" cy="2203450"/>
          </a:xfrm>
          <a:prstGeom prst="straightConnector1">
            <a:avLst/>
          </a:prstGeom>
          <a:ln w="38100" cmpd="sng">
            <a:solidFill>
              <a:srgbClr val="007B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82403D-3A8A-4FB0-9446-3838C446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Andamento storico (2013-2021) della spesa farmaceutica</a:t>
            </a:r>
            <a:br>
              <a:rPr lang="it-IT" dirty="0"/>
            </a:br>
            <a:r>
              <a:rPr lang="it-IT" dirty="0"/>
              <a:t>tetti e scostamenti 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9DBC444-EB71-4217-945F-9505F0B14BB0}"/>
              </a:ext>
            </a:extLst>
          </p:cNvPr>
          <p:cNvGraphicFramePr>
            <a:graphicFrameLocks noGrp="1"/>
          </p:cNvGraphicFramePr>
          <p:nvPr/>
        </p:nvGraphicFramePr>
        <p:xfrm>
          <a:off x="5595938" y="1482725"/>
          <a:ext cx="5400675" cy="4332295"/>
        </p:xfrm>
        <a:graphic>
          <a:graphicData uri="http://schemas.openxmlformats.org/drawingml/2006/table">
            <a:tbl>
              <a:tblPr/>
              <a:tblGrid>
                <a:gridCol w="1651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Anno 2017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Spesa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8,434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9,361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Tetto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8,906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7,709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Scostamento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- 472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+ 1.652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2018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Spesa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7,939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10,015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Tetto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9,518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7,770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Scostamento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- 1.579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+ 2.245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2019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Spesa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8,144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10,323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Tetto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9,058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7,612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Scostamento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- 914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+ 2.710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2020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Spesa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8,173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10,768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Tetto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8,976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7,999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Scostamento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- 803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+ 2.790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2021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kern="1200" dirty="0">
                        <a:solidFill>
                          <a:srgbClr val="0C569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394540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Spesa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7,903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11,318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33114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Tetto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8,464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9,250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175064"/>
                  </a:ext>
                </a:extLst>
              </a:tr>
              <a:tr h="192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Scostamento</a:t>
                      </a:r>
                    </a:p>
                  </a:txBody>
                  <a:tcPr marL="3906" marR="3906" marT="39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- 561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kern="1200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+ 2.067</a:t>
                      </a:r>
                    </a:p>
                  </a:txBody>
                  <a:tcPr marL="3906" marR="3906" marT="3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449891"/>
                  </a:ext>
                </a:extLst>
              </a:tr>
              <a:tr h="4916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SCOSTAMENTI</a:t>
                      </a:r>
                    </a:p>
                  </a:txBody>
                  <a:tcPr marL="3906" marR="3906" marT="39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- 5.057</a:t>
                      </a:r>
                    </a:p>
                  </a:txBody>
                  <a:tcPr marL="3906" marR="3906" marT="3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1" i="0" u="none" strike="noStrike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</a:rPr>
                        <a:t>+ 15.969</a:t>
                      </a:r>
                    </a:p>
                  </a:txBody>
                  <a:tcPr marL="3906" marR="3906" marT="3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A7BEECB-39E7-4C3D-9752-A90CF1418278}"/>
              </a:ext>
            </a:extLst>
          </p:cNvPr>
          <p:cNvGraphicFramePr>
            <a:graphicFrameLocks noGrp="1"/>
          </p:cNvGraphicFramePr>
          <p:nvPr/>
        </p:nvGraphicFramePr>
        <p:xfrm>
          <a:off x="550863" y="1346200"/>
          <a:ext cx="4608512" cy="3541712"/>
        </p:xfrm>
        <a:graphic>
          <a:graphicData uri="http://schemas.openxmlformats.org/drawingml/2006/table">
            <a:tbl>
              <a:tblPr firstRow="1"/>
              <a:tblGrid>
                <a:gridCol w="1409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6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ANNO</a:t>
                      </a:r>
                    </a:p>
                  </a:txBody>
                  <a:tcPr marL="3906" marR="3906" marT="39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TERRITORIALE/ CONVENZIONATA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(mio €)</a:t>
                      </a:r>
                    </a:p>
                  </a:txBody>
                  <a:tcPr marL="3906" marR="3906" marT="39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OSPEDALIERA/ ACQUISTI DIRETTI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(mio €)</a:t>
                      </a:r>
                    </a:p>
                  </a:txBody>
                  <a:tcPr marL="3906" marR="3906" marT="390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2013</a:t>
                      </a:r>
                    </a:p>
                  </a:txBody>
                  <a:tcPr marL="3906" marR="3906" marT="3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Spesa</a:t>
                      </a:r>
                    </a:p>
                  </a:txBody>
                  <a:tcPr marL="3906" marR="3906" marT="3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12,099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4,464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Tetto</a:t>
                      </a:r>
                    </a:p>
                  </a:txBody>
                  <a:tcPr marL="3906" marR="3906" marT="3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12,077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3,724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Scostamento</a:t>
                      </a:r>
                    </a:p>
                  </a:txBody>
                  <a:tcPr marL="3906" marR="3906" marT="3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</a:rPr>
                        <a:t>+ 22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kern="1200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+ 340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2014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Spesa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12,217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4,801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Tetto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12,402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3,824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Scostamento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- 185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+ 976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2015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Spesa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12,666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5,353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Tetto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12,380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3,817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Scostamento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kern="1200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- 286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kern="1200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+ 1.535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Anno 2016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Spesa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12,265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5,525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Tetto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12,522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3,861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Scostamento</a:t>
                      </a:r>
                    </a:p>
                  </a:txBody>
                  <a:tcPr marL="3906" marR="3906" marT="39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- 257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kern="1200" dirty="0">
                          <a:solidFill>
                            <a:srgbClr val="0C569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+ 1.663</a:t>
                      </a:r>
                    </a:p>
                  </a:txBody>
                  <a:tcPr marL="3906" marR="3906" marT="3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Ovale 5">
            <a:extLst>
              <a:ext uri="{FF2B5EF4-FFF2-40B4-BE49-F238E27FC236}">
                <a16:creationId xmlns:a16="http://schemas.microsoft.com/office/drawing/2014/main" id="{E23850C1-B2F6-490C-837C-A475DAC57246}"/>
              </a:ext>
            </a:extLst>
          </p:cNvPr>
          <p:cNvSpPr/>
          <p:nvPr/>
        </p:nvSpPr>
        <p:spPr>
          <a:xfrm>
            <a:off x="7680325" y="5373688"/>
            <a:ext cx="1008063" cy="396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F5DFAF8-8DB4-46DE-8148-5658E265DCEB}"/>
              </a:ext>
            </a:extLst>
          </p:cNvPr>
          <p:cNvSpPr/>
          <p:nvPr/>
        </p:nvSpPr>
        <p:spPr>
          <a:xfrm>
            <a:off x="9590088" y="5330825"/>
            <a:ext cx="1008062" cy="396875"/>
          </a:xfrm>
          <a:prstGeom prst="ellipse">
            <a:avLst/>
          </a:prstGeom>
          <a:noFill/>
          <a:ln>
            <a:solidFill>
              <a:srgbClr val="0C56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6A62E0-08A0-4C27-BA36-D19F91BB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26988"/>
            <a:ext cx="11430000" cy="1162051"/>
          </a:xfrm>
        </p:spPr>
        <p:txBody>
          <a:bodyPr/>
          <a:lstStyle/>
          <a:p>
            <a:pPr>
              <a:defRPr/>
            </a:pPr>
            <a:r>
              <a:rPr lang="it-IT" dirty="0"/>
              <a:t>I farmaci innovativi e la farmacia: </a:t>
            </a:r>
            <a:br>
              <a:rPr lang="it-IT" dirty="0"/>
            </a:br>
            <a:r>
              <a:rPr lang="it-IT" dirty="0"/>
              <a:t>la crisi culturale e professionale</a:t>
            </a:r>
          </a:p>
        </p:txBody>
      </p:sp>
      <p:grpSp>
        <p:nvGrpSpPr>
          <p:cNvPr id="19459" name="Gruppo 4">
            <a:extLst>
              <a:ext uri="{FF2B5EF4-FFF2-40B4-BE49-F238E27FC236}">
                <a16:creationId xmlns:a16="http://schemas.microsoft.com/office/drawing/2014/main" id="{F5A138E6-52C4-1CED-C35D-63BADC2D5560}"/>
              </a:ext>
            </a:extLst>
          </p:cNvPr>
          <p:cNvGrpSpPr>
            <a:grpSpLocks/>
          </p:cNvGrpSpPr>
          <p:nvPr/>
        </p:nvGrpSpPr>
        <p:grpSpPr bwMode="auto">
          <a:xfrm>
            <a:off x="373063" y="1135063"/>
            <a:ext cx="8331200" cy="5118100"/>
            <a:chOff x="1930400" y="1333500"/>
            <a:chExt cx="8331200" cy="5118100"/>
          </a:xfrm>
        </p:grpSpPr>
        <p:pic>
          <p:nvPicPr>
            <p:cNvPr id="19462" name="Immagine 3">
              <a:extLst>
                <a:ext uri="{FF2B5EF4-FFF2-40B4-BE49-F238E27FC236}">
                  <a16:creationId xmlns:a16="http://schemas.microsoft.com/office/drawing/2014/main" id="{4B58CD32-486E-4256-C67A-CF7AA9FFE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400" y="1333500"/>
              <a:ext cx="8331200" cy="51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CasellaDiTesto 2">
              <a:extLst>
                <a:ext uri="{FF2B5EF4-FFF2-40B4-BE49-F238E27FC236}">
                  <a16:creationId xmlns:a16="http://schemas.microsoft.com/office/drawing/2014/main" id="{8BDA3863-71B3-F833-53FF-6A66239A1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438" y="4292600"/>
              <a:ext cx="2166937" cy="831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it-IT" altLang="it-IT" sz="4800">
                  <a:solidFill>
                    <a:srgbClr val="D6534F"/>
                  </a:solidFill>
                </a:rPr>
                <a:t>DDP-4i</a:t>
              </a:r>
            </a:p>
          </p:txBody>
        </p:sp>
        <p:sp>
          <p:nvSpPr>
            <p:cNvPr id="19464" name="CasellaDiTesto 4">
              <a:extLst>
                <a:ext uri="{FF2B5EF4-FFF2-40B4-BE49-F238E27FC236}">
                  <a16:creationId xmlns:a16="http://schemas.microsoft.com/office/drawing/2014/main" id="{5BE16171-F748-A49F-B697-0165D87D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188" y="5037138"/>
              <a:ext cx="1370012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it-IT" altLang="it-IT" sz="2000">
                  <a:solidFill>
                    <a:srgbClr val="0070C0"/>
                  </a:solidFill>
                </a:rPr>
                <a:t>Liraglutide</a:t>
              </a:r>
            </a:p>
          </p:txBody>
        </p:sp>
        <p:sp>
          <p:nvSpPr>
            <p:cNvPr id="19465" name="CasellaDiTesto 5">
              <a:extLst>
                <a:ext uri="{FF2B5EF4-FFF2-40B4-BE49-F238E27FC236}">
                  <a16:creationId xmlns:a16="http://schemas.microsoft.com/office/drawing/2014/main" id="{328BF763-0741-4C47-0172-800EAC374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088" y="4929188"/>
              <a:ext cx="14700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it-IT" altLang="it-IT" sz="2000">
                  <a:solidFill>
                    <a:srgbClr val="00B050"/>
                  </a:solidFill>
                </a:rPr>
                <a:t>Dolaglutide</a:t>
              </a: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4B5FB10-CEFD-4B9C-B8FE-6DFBCEAAE325}"/>
                </a:ext>
              </a:extLst>
            </p:cNvPr>
            <p:cNvSpPr/>
            <p:nvPr/>
          </p:nvSpPr>
          <p:spPr>
            <a:xfrm>
              <a:off x="4737100" y="3198812"/>
              <a:ext cx="2006600" cy="260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B7209E11-C74A-4B7F-88C8-D418C732D5F6}"/>
              </a:ext>
            </a:extLst>
          </p:cNvPr>
          <p:cNvSpPr/>
          <p:nvPr/>
        </p:nvSpPr>
        <p:spPr>
          <a:xfrm>
            <a:off x="373063" y="1711325"/>
            <a:ext cx="6624637" cy="4103688"/>
          </a:xfrm>
          <a:prstGeom prst="rect">
            <a:avLst/>
          </a:prstGeom>
          <a:noFill/>
          <a:ln w="28575">
            <a:solidFill>
              <a:srgbClr val="00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B9D0C00-6847-4A3C-B737-591241D10399}"/>
              </a:ext>
            </a:extLst>
          </p:cNvPr>
          <p:cNvSpPr/>
          <p:nvPr/>
        </p:nvSpPr>
        <p:spPr>
          <a:xfrm>
            <a:off x="7223125" y="1717675"/>
            <a:ext cx="3897313" cy="4105275"/>
          </a:xfrm>
          <a:prstGeom prst="rect">
            <a:avLst/>
          </a:prstGeom>
          <a:solidFill>
            <a:srgbClr val="007B4F"/>
          </a:solidFill>
          <a:ln w="28575">
            <a:solidFill>
              <a:srgbClr val="00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</a:rPr>
              <a:t>Negli ultimi 20 anni tutti i farmaci di Fascia A sono stati inseriti negli acquisti diretti.</a:t>
            </a:r>
          </a:p>
          <a:p>
            <a:pPr algn="ctr">
              <a:defRPr/>
            </a:pPr>
            <a:endParaRPr lang="it-IT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</a:rPr>
              <a:t>La farmacia è ferma ai farmaci di 20 anni fa, tutti </a:t>
            </a:r>
            <a:r>
              <a:rPr lang="it-IT" sz="2400" b="1" dirty="0" err="1">
                <a:solidFill>
                  <a:schemeClr val="bg1"/>
                </a:solidFill>
              </a:rPr>
              <a:t>genericati</a:t>
            </a:r>
            <a:r>
              <a:rPr lang="it-IT" sz="24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ntents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nmob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FF00"/>
      </a:hlink>
      <a:folHlink>
        <a:srgbClr val="A0A0A0"/>
      </a:folHlink>
    </a:clrScheme>
    <a:fontScheme name="linmob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nmob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mob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mob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mob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mo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mo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mo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inmob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FF00"/>
      </a:hlink>
      <a:folHlink>
        <a:srgbClr val="A0A0A0"/>
      </a:folHlink>
    </a:clrScheme>
    <a:fontScheme name="linmob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nmob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mob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mob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mob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mo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mo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mo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4688CE9B5D143AF0A7AE943C40C5D" ma:contentTypeVersion="15" ma:contentTypeDescription="Create a new document." ma:contentTypeScope="" ma:versionID="29ea47a350974d6eec020a327639534d">
  <xsd:schema xmlns:xsd="http://www.w3.org/2001/XMLSchema" xmlns:xs="http://www.w3.org/2001/XMLSchema" xmlns:p="http://schemas.microsoft.com/office/2006/metadata/properties" xmlns:ns2="a1dcae2e-5789-44a7-b3bb-36d00bf1f9d2" xmlns:ns3="8619122f-b09a-497e-90ed-83c5dcc0b52f" targetNamespace="http://schemas.microsoft.com/office/2006/metadata/properties" ma:root="true" ma:fieldsID="1ca01a3cf5955be0e71b4f414bd43dfa" ns2:_="" ns3:_="">
    <xsd:import namespace="a1dcae2e-5789-44a7-b3bb-36d00bf1f9d2"/>
    <xsd:import namespace="8619122f-b09a-497e-90ed-83c5dcc0b52f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DescriptionNL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cae2e-5789-44a7-b3bb-36d00bf1f9d2" elementFormDefault="qualified">
    <xsd:import namespace="http://schemas.microsoft.com/office/2006/documentManagement/types"/>
    <xsd:import namespace="http://schemas.microsoft.com/office/infopath/2007/PartnerControls"/>
    <xsd:element name="Description" ma:index="2" nillable="true" ma:displayName="Description FR" ma:format="Dropdown" ma:internalName="Description">
      <xsd:simpleType>
        <xsd:restriction base="dms:Note">
          <xsd:maxLength value="255"/>
        </xsd:restriction>
      </xsd:simpleType>
    </xsd:element>
    <xsd:element name="DescriptionNL" ma:index="3" nillable="true" ma:displayName="Description NL" ma:description="Loi coordonnée relative à l'exercice des professions des soins de santé" ma:format="Dropdown" ma:internalName="DescriptionNL" ma:readOnly="fals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6" nillable="true" ma:displayName="Tags" ma:hidden="true" ma:internalName="MediaServiceAutoTags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9122f-b09a-497e-90ed-83c5dcc0b5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a1dcae2e-5789-44a7-b3bb-36d00bf1f9d2" xsi:nil="true"/>
    <DescriptionNL xmlns="a1dcae2e-5789-44a7-b3bb-36d00bf1f9d2" xsi:nil="true"/>
  </documentManagement>
</p:properties>
</file>

<file path=customXml/itemProps1.xml><?xml version="1.0" encoding="utf-8"?>
<ds:datastoreItem xmlns:ds="http://schemas.openxmlformats.org/officeDocument/2006/customXml" ds:itemID="{E3DFB29F-1FC5-4FE9-BB4C-4816410424B7}"/>
</file>

<file path=customXml/itemProps2.xml><?xml version="1.0" encoding="utf-8"?>
<ds:datastoreItem xmlns:ds="http://schemas.openxmlformats.org/officeDocument/2006/customXml" ds:itemID="{DA6AEB03-BAAA-4258-A613-64AEDC3C7B9D}"/>
</file>

<file path=customXml/itemProps3.xml><?xml version="1.0" encoding="utf-8"?>
<ds:datastoreItem xmlns:ds="http://schemas.openxmlformats.org/officeDocument/2006/customXml" ds:itemID="{59E7995D-D5D8-4931-94AB-71AA7B613634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16523</TotalTime>
  <Words>1811</Words>
  <Application>Microsoft Macintosh PowerPoint</Application>
  <PresentationFormat>Widescreen</PresentationFormat>
  <Paragraphs>476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Calibri</vt:lpstr>
      <vt:lpstr>Gill Sans</vt:lpstr>
      <vt:lpstr>Trebuchet MS</vt:lpstr>
      <vt:lpstr>1_Contents Slide Master</vt:lpstr>
      <vt:lpstr>linmobc</vt:lpstr>
      <vt:lpstr>1_linmobc</vt:lpstr>
      <vt:lpstr>Presentazione standard di PowerPoint</vt:lpstr>
      <vt:lpstr>Sommario</vt:lpstr>
      <vt:lpstr>Sommario</vt:lpstr>
      <vt:lpstr>Il modello della assistenza farmaceutica  gli anni ‘80</vt:lpstr>
      <vt:lpstr>La farmacia al centro dell’intero processo assistenziale</vt:lpstr>
      <vt:lpstr>Il modello della assistenza farmaceutica  gli anni 2000</vt:lpstr>
      <vt:lpstr>L’impatto sulla farmacia del modello biotech e la marginalità progressiva</vt:lpstr>
      <vt:lpstr>Andamento storico (2013-2021) della spesa farmaceutica tetti e scostamenti </vt:lpstr>
      <vt:lpstr>I farmaci innovativi e la farmacia:  la crisi culturale e professionale</vt:lpstr>
      <vt:lpstr>Sommario</vt:lpstr>
      <vt:lpstr>Il trasferimento dei farmaci dalla DD e DPC alla Convenzionata (con realismo, senza retorica e senza enfasi) </vt:lpstr>
      <vt:lpstr>Distribuzione Diretta (DD) Analisi per categorie terapeutiche</vt:lpstr>
      <vt:lpstr>Distribuzione Per Conto (DPC) Categorie Terapeutiche</vt:lpstr>
      <vt:lpstr>Sommario</vt:lpstr>
      <vt:lpstr>La nuova remunerazione</vt:lpstr>
      <vt:lpstr>La modifica della remunerazione della Farmacia</vt:lpstr>
      <vt:lpstr>Sommario</vt:lpstr>
      <vt:lpstr>DM 77  SVILUPPO DELL’ASSISTENZA TERRITORIALE NEL SSN</vt:lpstr>
      <vt:lpstr>Farmacia dei Servizi</vt:lpstr>
      <vt:lpstr>Farmacia dei Servizi – Indicatori regionali</vt:lpstr>
      <vt:lpstr>Farmacia dei Servizi – Questionario sull’aderenza alla terapia dati aspecifici e discrezionali</vt:lpstr>
      <vt:lpstr>Farmacia dei Servizi – punti chiave per programmi su riconciliazione e aderenza alla terapia farmacologica</vt:lpstr>
      <vt:lpstr>ADHERE Trial:  ADerenza alle linee guida nell’HEart Failure  e nella Chronic ObstRuctivE Pulmonary Disease</vt:lpstr>
      <vt:lpstr>ADHERE Trial:  ADerenza alle linee guida nell’HEart Failure  e nella Chronic ObstRuctivE Pulmonary Disease</vt:lpstr>
      <vt:lpstr>Sommario</vt:lpstr>
      <vt:lpstr>PNRR: Missione 6 – Assistenza di prossimità e Farmacie</vt:lpstr>
      <vt:lpstr>Proposte</vt:lpstr>
      <vt:lpstr>Generare conoscenze per produrre pianificazione  https://fondazioneres.it/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Foltman</dc:creator>
  <cp:lastModifiedBy>Immacolata Esposito</cp:lastModifiedBy>
  <cp:revision>1003</cp:revision>
  <cp:lastPrinted>2021-12-02T12:02:26Z</cp:lastPrinted>
  <dcterms:created xsi:type="dcterms:W3CDTF">2018-04-20T07:43:05Z</dcterms:created>
  <dcterms:modified xsi:type="dcterms:W3CDTF">2022-09-28T11:36:23Z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0x010100E824688CE9B5D143AF0A7AE943C40C5D</vt:lpwstr>
  </property>
</Properties>
</file>